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315" r:id="rId11"/>
    <p:sldId id="265" r:id="rId12"/>
    <p:sldId id="266" r:id="rId13"/>
    <p:sldId id="267" r:id="rId14"/>
    <p:sldId id="268" r:id="rId15"/>
    <p:sldId id="269" r:id="rId16"/>
    <p:sldId id="270" r:id="rId17"/>
    <p:sldId id="271" r:id="rId18"/>
    <p:sldId id="272" r:id="rId19"/>
    <p:sldId id="273" r:id="rId20"/>
    <p:sldId id="307" r:id="rId21"/>
    <p:sldId id="274" r:id="rId22"/>
    <p:sldId id="275" r:id="rId23"/>
    <p:sldId id="276"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08" r:id="rId42"/>
    <p:sldId id="309" r:id="rId43"/>
    <p:sldId id="310" r:id="rId44"/>
    <p:sldId id="311" r:id="rId45"/>
    <p:sldId id="312" r:id="rId46"/>
    <p:sldId id="313" r:id="rId47"/>
    <p:sldId id="314" r:id="rId48"/>
    <p:sldId id="316" r:id="rId49"/>
    <p:sldId id="317" r:id="rId50"/>
    <p:sldId id="31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snapToGrid="0" snapToObjects="1">
      <p:cViewPr varScale="1">
        <p:scale>
          <a:sx n="101" d="100"/>
          <a:sy n="101" d="100"/>
        </p:scale>
        <p:origin x="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96667-C547-4183-8BC5-BB049FCBBD8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E86624F4-EE0E-44DE-97E7-A8569410283C}">
      <dgm:prSet phldrT="[文本]"/>
      <dgm:spPr/>
      <dgm:t>
        <a:bodyPr/>
        <a:lstStyle/>
        <a:p>
          <a:r>
            <a:rPr lang="en-US" altLang="zh-CN" dirty="0" smtClean="0"/>
            <a:t>Data file loading in</a:t>
          </a:r>
          <a:endParaRPr lang="zh-CN" altLang="en-US" dirty="0"/>
        </a:p>
      </dgm:t>
    </dgm:pt>
    <dgm:pt modelId="{9198DE7C-9A0A-4236-8B1F-DF2E4D84D53A}" type="parTrans" cxnId="{3875EDE6-9839-4066-AA59-35F188636ECB}">
      <dgm:prSet/>
      <dgm:spPr/>
      <dgm:t>
        <a:bodyPr/>
        <a:lstStyle/>
        <a:p>
          <a:endParaRPr lang="zh-CN" altLang="en-US"/>
        </a:p>
      </dgm:t>
    </dgm:pt>
    <dgm:pt modelId="{40779B38-75BD-4B2F-8E40-CD5C0A7AA07C}" type="sibTrans" cxnId="{3875EDE6-9839-4066-AA59-35F188636ECB}">
      <dgm:prSet/>
      <dgm:spPr/>
      <dgm:t>
        <a:bodyPr/>
        <a:lstStyle/>
        <a:p>
          <a:endParaRPr lang="zh-CN" altLang="en-US"/>
        </a:p>
      </dgm:t>
    </dgm:pt>
    <dgm:pt modelId="{2F94090D-7DEA-450F-A622-036A49077E2F}">
      <dgm:prSet phldrT="[文本]"/>
      <dgm:spPr/>
      <dgm:t>
        <a:bodyPr/>
        <a:lstStyle/>
        <a:p>
          <a:r>
            <a:rPr lang="en-US" altLang="zh-CN" dirty="0" smtClean="0"/>
            <a:t>Group by attributes</a:t>
          </a:r>
          <a:endParaRPr lang="zh-CN" altLang="en-US" dirty="0"/>
        </a:p>
      </dgm:t>
    </dgm:pt>
    <dgm:pt modelId="{8942F2E3-FEBF-4325-BAB8-44D2C7F49F8C}" type="parTrans" cxnId="{1D7FC717-58E4-4B2A-8742-032AD86BEC87}">
      <dgm:prSet/>
      <dgm:spPr/>
      <dgm:t>
        <a:bodyPr/>
        <a:lstStyle/>
        <a:p>
          <a:endParaRPr lang="zh-CN" altLang="en-US"/>
        </a:p>
      </dgm:t>
    </dgm:pt>
    <dgm:pt modelId="{7F38D424-C1C8-4FF6-A7D6-A58B1D93FDBF}" type="sibTrans" cxnId="{1D7FC717-58E4-4B2A-8742-032AD86BEC87}">
      <dgm:prSet/>
      <dgm:spPr/>
      <dgm:t>
        <a:bodyPr/>
        <a:lstStyle/>
        <a:p>
          <a:endParaRPr lang="zh-CN" altLang="en-US"/>
        </a:p>
      </dgm:t>
    </dgm:pt>
    <dgm:pt modelId="{3F2F46EE-1ACB-4C24-97A8-97B250AEEC57}">
      <dgm:prSet phldrT="[文本]"/>
      <dgm:spPr/>
      <dgm:t>
        <a:bodyPr/>
        <a:lstStyle/>
        <a:p>
          <a:r>
            <a:rPr lang="en-US" altLang="zh-CN" dirty="0" smtClean="0"/>
            <a:t>Filter records</a:t>
          </a:r>
          <a:endParaRPr lang="zh-CN" altLang="en-US" dirty="0"/>
        </a:p>
      </dgm:t>
    </dgm:pt>
    <dgm:pt modelId="{F5720A34-D502-4C8E-BC1B-77BC711DCECD}" type="parTrans" cxnId="{EB11263D-F90D-4A63-AED9-46B48C9C8D3D}">
      <dgm:prSet/>
      <dgm:spPr/>
      <dgm:t>
        <a:bodyPr/>
        <a:lstStyle/>
        <a:p>
          <a:endParaRPr lang="zh-CN" altLang="en-US"/>
        </a:p>
      </dgm:t>
    </dgm:pt>
    <dgm:pt modelId="{EFD4E29E-70B2-4761-B853-E6E5AE83B70A}" type="sibTrans" cxnId="{EB11263D-F90D-4A63-AED9-46B48C9C8D3D}">
      <dgm:prSet/>
      <dgm:spPr/>
      <dgm:t>
        <a:bodyPr/>
        <a:lstStyle/>
        <a:p>
          <a:endParaRPr lang="zh-CN" altLang="en-US"/>
        </a:p>
      </dgm:t>
    </dgm:pt>
    <dgm:pt modelId="{D80948FC-479B-4A82-B774-1F1DDD6E7292}">
      <dgm:prSet phldrT="[文本]"/>
      <dgm:spPr/>
      <dgm:t>
        <a:bodyPr/>
        <a:lstStyle/>
        <a:p>
          <a:r>
            <a:rPr lang="en-US" altLang="zh-CN" dirty="0" smtClean="0"/>
            <a:t>Count each records</a:t>
          </a:r>
          <a:endParaRPr lang="zh-CN" altLang="en-US" dirty="0"/>
        </a:p>
      </dgm:t>
    </dgm:pt>
    <dgm:pt modelId="{45CA84F6-C5F2-4553-A1A7-D06EC2F07091}" type="parTrans" cxnId="{8E36C939-AD63-4720-9061-1528532CA519}">
      <dgm:prSet/>
      <dgm:spPr/>
      <dgm:t>
        <a:bodyPr/>
        <a:lstStyle/>
        <a:p>
          <a:endParaRPr lang="zh-CN" altLang="en-US"/>
        </a:p>
      </dgm:t>
    </dgm:pt>
    <dgm:pt modelId="{F59C4770-017B-4065-B58F-301DB26E770F}" type="sibTrans" cxnId="{8E36C939-AD63-4720-9061-1528532CA519}">
      <dgm:prSet/>
      <dgm:spPr/>
      <dgm:t>
        <a:bodyPr/>
        <a:lstStyle/>
        <a:p>
          <a:endParaRPr lang="zh-CN" altLang="en-US"/>
        </a:p>
      </dgm:t>
    </dgm:pt>
    <dgm:pt modelId="{9241067B-E297-4174-AA04-F797E3B355BF}" type="pres">
      <dgm:prSet presAssocID="{EF796667-C547-4183-8BC5-BB049FCBBD83}" presName="Name0" presStyleCnt="0">
        <dgm:presLayoutVars>
          <dgm:chMax val="7"/>
          <dgm:chPref val="7"/>
          <dgm:dir/>
        </dgm:presLayoutVars>
      </dgm:prSet>
      <dgm:spPr/>
      <dgm:t>
        <a:bodyPr/>
        <a:lstStyle/>
        <a:p>
          <a:endParaRPr lang="en-US"/>
        </a:p>
      </dgm:t>
    </dgm:pt>
    <dgm:pt modelId="{696B1E0F-06E0-4B89-8622-755208B14595}" type="pres">
      <dgm:prSet presAssocID="{EF796667-C547-4183-8BC5-BB049FCBBD83}" presName="Name1" presStyleCnt="0"/>
      <dgm:spPr/>
    </dgm:pt>
    <dgm:pt modelId="{9CD5ABC4-6DEA-4291-8F26-53498E2ACC3B}" type="pres">
      <dgm:prSet presAssocID="{EF796667-C547-4183-8BC5-BB049FCBBD83}" presName="cycle" presStyleCnt="0"/>
      <dgm:spPr/>
    </dgm:pt>
    <dgm:pt modelId="{2262D200-5084-4583-BA4D-522A5780FCD3}" type="pres">
      <dgm:prSet presAssocID="{EF796667-C547-4183-8BC5-BB049FCBBD83}" presName="srcNode" presStyleLbl="node1" presStyleIdx="0" presStyleCnt="4"/>
      <dgm:spPr/>
    </dgm:pt>
    <dgm:pt modelId="{87C25604-6B38-4CD9-AA6B-F761B1A027A2}" type="pres">
      <dgm:prSet presAssocID="{EF796667-C547-4183-8BC5-BB049FCBBD83}" presName="conn" presStyleLbl="parChTrans1D2" presStyleIdx="0" presStyleCnt="1"/>
      <dgm:spPr/>
      <dgm:t>
        <a:bodyPr/>
        <a:lstStyle/>
        <a:p>
          <a:endParaRPr lang="en-US"/>
        </a:p>
      </dgm:t>
    </dgm:pt>
    <dgm:pt modelId="{0AB2B8A4-83A1-4622-9B24-5102610D9C2C}" type="pres">
      <dgm:prSet presAssocID="{EF796667-C547-4183-8BC5-BB049FCBBD83}" presName="extraNode" presStyleLbl="node1" presStyleIdx="0" presStyleCnt="4"/>
      <dgm:spPr/>
    </dgm:pt>
    <dgm:pt modelId="{D4A31381-02A5-42AD-ACCD-A4303DEC5DAE}" type="pres">
      <dgm:prSet presAssocID="{EF796667-C547-4183-8BC5-BB049FCBBD83}" presName="dstNode" presStyleLbl="node1" presStyleIdx="0" presStyleCnt="4"/>
      <dgm:spPr/>
    </dgm:pt>
    <dgm:pt modelId="{6A80078E-5817-439F-9E52-5321BF054D1C}" type="pres">
      <dgm:prSet presAssocID="{E86624F4-EE0E-44DE-97E7-A8569410283C}" presName="text_1" presStyleLbl="node1" presStyleIdx="0" presStyleCnt="4">
        <dgm:presLayoutVars>
          <dgm:bulletEnabled val="1"/>
        </dgm:presLayoutVars>
      </dgm:prSet>
      <dgm:spPr/>
      <dgm:t>
        <a:bodyPr/>
        <a:lstStyle/>
        <a:p>
          <a:endParaRPr lang="zh-CN" altLang="en-US"/>
        </a:p>
      </dgm:t>
    </dgm:pt>
    <dgm:pt modelId="{65BCD03D-694C-48DE-BFD5-26D8D1108702}" type="pres">
      <dgm:prSet presAssocID="{E86624F4-EE0E-44DE-97E7-A8569410283C}" presName="accent_1" presStyleCnt="0"/>
      <dgm:spPr/>
    </dgm:pt>
    <dgm:pt modelId="{C4608A52-2EC0-4CDF-8A92-E03CF8944AC3}" type="pres">
      <dgm:prSet presAssocID="{E86624F4-EE0E-44DE-97E7-A8569410283C}" presName="accentRepeatNode" presStyleLbl="solidFgAcc1" presStyleIdx="0" presStyleCnt="4"/>
      <dgm:spPr/>
    </dgm:pt>
    <dgm:pt modelId="{7A3AD06D-626B-414F-98F3-418938206251}" type="pres">
      <dgm:prSet presAssocID="{2F94090D-7DEA-450F-A622-036A49077E2F}" presName="text_2" presStyleLbl="node1" presStyleIdx="1" presStyleCnt="4">
        <dgm:presLayoutVars>
          <dgm:bulletEnabled val="1"/>
        </dgm:presLayoutVars>
      </dgm:prSet>
      <dgm:spPr/>
      <dgm:t>
        <a:bodyPr/>
        <a:lstStyle/>
        <a:p>
          <a:endParaRPr lang="zh-CN" altLang="en-US"/>
        </a:p>
      </dgm:t>
    </dgm:pt>
    <dgm:pt modelId="{DBCC076A-74A2-4A1B-9F87-2BCAE0EFD7CE}" type="pres">
      <dgm:prSet presAssocID="{2F94090D-7DEA-450F-A622-036A49077E2F}" presName="accent_2" presStyleCnt="0"/>
      <dgm:spPr/>
    </dgm:pt>
    <dgm:pt modelId="{550FD0BC-1526-4A86-A904-FBFFD0FDD600}" type="pres">
      <dgm:prSet presAssocID="{2F94090D-7DEA-450F-A622-036A49077E2F}" presName="accentRepeatNode" presStyleLbl="solidFgAcc1" presStyleIdx="1" presStyleCnt="4"/>
      <dgm:spPr/>
    </dgm:pt>
    <dgm:pt modelId="{834FDC3E-BD08-4FDB-9E1D-9791561DE422}" type="pres">
      <dgm:prSet presAssocID="{3F2F46EE-1ACB-4C24-97A8-97B250AEEC57}" presName="text_3" presStyleLbl="node1" presStyleIdx="2" presStyleCnt="4">
        <dgm:presLayoutVars>
          <dgm:bulletEnabled val="1"/>
        </dgm:presLayoutVars>
      </dgm:prSet>
      <dgm:spPr/>
      <dgm:t>
        <a:bodyPr/>
        <a:lstStyle/>
        <a:p>
          <a:endParaRPr lang="zh-CN" altLang="en-US"/>
        </a:p>
      </dgm:t>
    </dgm:pt>
    <dgm:pt modelId="{2405DD61-837E-424B-9E3C-B283A63A18BF}" type="pres">
      <dgm:prSet presAssocID="{3F2F46EE-1ACB-4C24-97A8-97B250AEEC57}" presName="accent_3" presStyleCnt="0"/>
      <dgm:spPr/>
    </dgm:pt>
    <dgm:pt modelId="{B145F0A4-B62E-4031-B3A2-FF1837CBB3C1}" type="pres">
      <dgm:prSet presAssocID="{3F2F46EE-1ACB-4C24-97A8-97B250AEEC57}" presName="accentRepeatNode" presStyleLbl="solidFgAcc1" presStyleIdx="2" presStyleCnt="4"/>
      <dgm:spPr/>
    </dgm:pt>
    <dgm:pt modelId="{2D0CCA17-D31A-42BB-A788-B1FCC2186064}" type="pres">
      <dgm:prSet presAssocID="{D80948FC-479B-4A82-B774-1F1DDD6E7292}" presName="text_4" presStyleLbl="node1" presStyleIdx="3" presStyleCnt="4">
        <dgm:presLayoutVars>
          <dgm:bulletEnabled val="1"/>
        </dgm:presLayoutVars>
      </dgm:prSet>
      <dgm:spPr/>
      <dgm:t>
        <a:bodyPr/>
        <a:lstStyle/>
        <a:p>
          <a:endParaRPr lang="zh-CN" altLang="en-US"/>
        </a:p>
      </dgm:t>
    </dgm:pt>
    <dgm:pt modelId="{7626F910-A58C-4F8B-B267-56202920D703}" type="pres">
      <dgm:prSet presAssocID="{D80948FC-479B-4A82-B774-1F1DDD6E7292}" presName="accent_4" presStyleCnt="0"/>
      <dgm:spPr/>
    </dgm:pt>
    <dgm:pt modelId="{E9C2CD10-D607-43A2-806A-562CCDB57687}" type="pres">
      <dgm:prSet presAssocID="{D80948FC-479B-4A82-B774-1F1DDD6E7292}" presName="accentRepeatNode" presStyleLbl="solidFgAcc1" presStyleIdx="3" presStyleCnt="4"/>
      <dgm:spPr/>
    </dgm:pt>
  </dgm:ptLst>
  <dgm:cxnLst>
    <dgm:cxn modelId="{F8D8DCF3-9199-C149-9F2F-62E53236BD81}" type="presOf" srcId="{E86624F4-EE0E-44DE-97E7-A8569410283C}" destId="{6A80078E-5817-439F-9E52-5321BF054D1C}" srcOrd="0" destOrd="0" presId="urn:microsoft.com/office/officeart/2008/layout/VerticalCurvedList"/>
    <dgm:cxn modelId="{EB11263D-F90D-4A63-AED9-46B48C9C8D3D}" srcId="{EF796667-C547-4183-8BC5-BB049FCBBD83}" destId="{3F2F46EE-1ACB-4C24-97A8-97B250AEEC57}" srcOrd="2" destOrd="0" parTransId="{F5720A34-D502-4C8E-BC1B-77BC711DCECD}" sibTransId="{EFD4E29E-70B2-4761-B853-E6E5AE83B70A}"/>
    <dgm:cxn modelId="{5A2CC86B-1FDA-CA4F-BBCA-FC3D6CFF066A}" type="presOf" srcId="{EF796667-C547-4183-8BC5-BB049FCBBD83}" destId="{9241067B-E297-4174-AA04-F797E3B355BF}" srcOrd="0" destOrd="0" presId="urn:microsoft.com/office/officeart/2008/layout/VerticalCurvedList"/>
    <dgm:cxn modelId="{8E36C939-AD63-4720-9061-1528532CA519}" srcId="{EF796667-C547-4183-8BC5-BB049FCBBD83}" destId="{D80948FC-479B-4A82-B774-1F1DDD6E7292}" srcOrd="3" destOrd="0" parTransId="{45CA84F6-C5F2-4553-A1A7-D06EC2F07091}" sibTransId="{F59C4770-017B-4065-B58F-301DB26E770F}"/>
    <dgm:cxn modelId="{1D7FC717-58E4-4B2A-8742-032AD86BEC87}" srcId="{EF796667-C547-4183-8BC5-BB049FCBBD83}" destId="{2F94090D-7DEA-450F-A622-036A49077E2F}" srcOrd="1" destOrd="0" parTransId="{8942F2E3-FEBF-4325-BAB8-44D2C7F49F8C}" sibTransId="{7F38D424-C1C8-4FF6-A7D6-A58B1D93FDBF}"/>
    <dgm:cxn modelId="{0577B933-5D56-AF4B-97F9-6D1ECD3E0E88}" type="presOf" srcId="{D80948FC-479B-4A82-B774-1F1DDD6E7292}" destId="{2D0CCA17-D31A-42BB-A788-B1FCC2186064}" srcOrd="0" destOrd="0" presId="urn:microsoft.com/office/officeart/2008/layout/VerticalCurvedList"/>
    <dgm:cxn modelId="{6AD5E02F-8BCA-EF41-B1A3-C576686F5331}" type="presOf" srcId="{3F2F46EE-1ACB-4C24-97A8-97B250AEEC57}" destId="{834FDC3E-BD08-4FDB-9E1D-9791561DE422}" srcOrd="0" destOrd="0" presId="urn:microsoft.com/office/officeart/2008/layout/VerticalCurvedList"/>
    <dgm:cxn modelId="{B996F1BF-4A81-5E45-876E-70F585AD63D1}" type="presOf" srcId="{2F94090D-7DEA-450F-A622-036A49077E2F}" destId="{7A3AD06D-626B-414F-98F3-418938206251}" srcOrd="0" destOrd="0" presId="urn:microsoft.com/office/officeart/2008/layout/VerticalCurvedList"/>
    <dgm:cxn modelId="{3875EDE6-9839-4066-AA59-35F188636ECB}" srcId="{EF796667-C547-4183-8BC5-BB049FCBBD83}" destId="{E86624F4-EE0E-44DE-97E7-A8569410283C}" srcOrd="0" destOrd="0" parTransId="{9198DE7C-9A0A-4236-8B1F-DF2E4D84D53A}" sibTransId="{40779B38-75BD-4B2F-8E40-CD5C0A7AA07C}"/>
    <dgm:cxn modelId="{80E22109-F7E7-824A-8FA4-A11073BE129F}" type="presOf" srcId="{40779B38-75BD-4B2F-8E40-CD5C0A7AA07C}" destId="{87C25604-6B38-4CD9-AA6B-F761B1A027A2}" srcOrd="0" destOrd="0" presId="urn:microsoft.com/office/officeart/2008/layout/VerticalCurvedList"/>
    <dgm:cxn modelId="{FF386460-10F6-3D4B-AA7E-2891B4168186}" type="presParOf" srcId="{9241067B-E297-4174-AA04-F797E3B355BF}" destId="{696B1E0F-06E0-4B89-8622-755208B14595}" srcOrd="0" destOrd="0" presId="urn:microsoft.com/office/officeart/2008/layout/VerticalCurvedList"/>
    <dgm:cxn modelId="{640FBA5B-C2FC-1142-9240-A66DD5D551F9}" type="presParOf" srcId="{696B1E0F-06E0-4B89-8622-755208B14595}" destId="{9CD5ABC4-6DEA-4291-8F26-53498E2ACC3B}" srcOrd="0" destOrd="0" presId="urn:microsoft.com/office/officeart/2008/layout/VerticalCurvedList"/>
    <dgm:cxn modelId="{05F7FD6D-0ED7-A044-A0B1-48725C584E9C}" type="presParOf" srcId="{9CD5ABC4-6DEA-4291-8F26-53498E2ACC3B}" destId="{2262D200-5084-4583-BA4D-522A5780FCD3}" srcOrd="0" destOrd="0" presId="urn:microsoft.com/office/officeart/2008/layout/VerticalCurvedList"/>
    <dgm:cxn modelId="{5E36FD03-61EB-B944-987D-05D02AA245F1}" type="presParOf" srcId="{9CD5ABC4-6DEA-4291-8F26-53498E2ACC3B}" destId="{87C25604-6B38-4CD9-AA6B-F761B1A027A2}" srcOrd="1" destOrd="0" presId="urn:microsoft.com/office/officeart/2008/layout/VerticalCurvedList"/>
    <dgm:cxn modelId="{8DD4D584-74BF-014E-9D9D-736501F21F51}" type="presParOf" srcId="{9CD5ABC4-6DEA-4291-8F26-53498E2ACC3B}" destId="{0AB2B8A4-83A1-4622-9B24-5102610D9C2C}" srcOrd="2" destOrd="0" presId="urn:microsoft.com/office/officeart/2008/layout/VerticalCurvedList"/>
    <dgm:cxn modelId="{3C81F594-C29A-A14D-A561-9C23EA63DEF7}" type="presParOf" srcId="{9CD5ABC4-6DEA-4291-8F26-53498E2ACC3B}" destId="{D4A31381-02A5-42AD-ACCD-A4303DEC5DAE}" srcOrd="3" destOrd="0" presId="urn:microsoft.com/office/officeart/2008/layout/VerticalCurvedList"/>
    <dgm:cxn modelId="{E6569A03-7D28-5F45-A5B3-262ABB111EAB}" type="presParOf" srcId="{696B1E0F-06E0-4B89-8622-755208B14595}" destId="{6A80078E-5817-439F-9E52-5321BF054D1C}" srcOrd="1" destOrd="0" presId="urn:microsoft.com/office/officeart/2008/layout/VerticalCurvedList"/>
    <dgm:cxn modelId="{142A78D4-24F8-D74E-BA3A-95F0FA0693E2}" type="presParOf" srcId="{696B1E0F-06E0-4B89-8622-755208B14595}" destId="{65BCD03D-694C-48DE-BFD5-26D8D1108702}" srcOrd="2" destOrd="0" presId="urn:microsoft.com/office/officeart/2008/layout/VerticalCurvedList"/>
    <dgm:cxn modelId="{296A49E3-B1A0-9D49-8379-8076A5096E69}" type="presParOf" srcId="{65BCD03D-694C-48DE-BFD5-26D8D1108702}" destId="{C4608A52-2EC0-4CDF-8A92-E03CF8944AC3}" srcOrd="0" destOrd="0" presId="urn:microsoft.com/office/officeart/2008/layout/VerticalCurvedList"/>
    <dgm:cxn modelId="{B27087CD-E97E-8C40-9451-A2EC8799126E}" type="presParOf" srcId="{696B1E0F-06E0-4B89-8622-755208B14595}" destId="{7A3AD06D-626B-414F-98F3-418938206251}" srcOrd="3" destOrd="0" presId="urn:microsoft.com/office/officeart/2008/layout/VerticalCurvedList"/>
    <dgm:cxn modelId="{44FD00AB-6BD5-7048-9A79-4F9C19860628}" type="presParOf" srcId="{696B1E0F-06E0-4B89-8622-755208B14595}" destId="{DBCC076A-74A2-4A1B-9F87-2BCAE0EFD7CE}" srcOrd="4" destOrd="0" presId="urn:microsoft.com/office/officeart/2008/layout/VerticalCurvedList"/>
    <dgm:cxn modelId="{4EBD9BD6-9ADF-8342-9C1A-134934CF4452}" type="presParOf" srcId="{DBCC076A-74A2-4A1B-9F87-2BCAE0EFD7CE}" destId="{550FD0BC-1526-4A86-A904-FBFFD0FDD600}" srcOrd="0" destOrd="0" presId="urn:microsoft.com/office/officeart/2008/layout/VerticalCurvedList"/>
    <dgm:cxn modelId="{02E7DEBC-7C3C-E348-916D-B1DBCA158C02}" type="presParOf" srcId="{696B1E0F-06E0-4B89-8622-755208B14595}" destId="{834FDC3E-BD08-4FDB-9E1D-9791561DE422}" srcOrd="5" destOrd="0" presId="urn:microsoft.com/office/officeart/2008/layout/VerticalCurvedList"/>
    <dgm:cxn modelId="{F73C0489-4AFC-7A46-B1C9-164494971D79}" type="presParOf" srcId="{696B1E0F-06E0-4B89-8622-755208B14595}" destId="{2405DD61-837E-424B-9E3C-B283A63A18BF}" srcOrd="6" destOrd="0" presId="urn:microsoft.com/office/officeart/2008/layout/VerticalCurvedList"/>
    <dgm:cxn modelId="{0202DAF0-95A4-5B42-BFAD-A91DC4B8CC4C}" type="presParOf" srcId="{2405DD61-837E-424B-9E3C-B283A63A18BF}" destId="{B145F0A4-B62E-4031-B3A2-FF1837CBB3C1}" srcOrd="0" destOrd="0" presId="urn:microsoft.com/office/officeart/2008/layout/VerticalCurvedList"/>
    <dgm:cxn modelId="{4D526132-D1D8-154D-9449-699993FBDF4D}" type="presParOf" srcId="{696B1E0F-06E0-4B89-8622-755208B14595}" destId="{2D0CCA17-D31A-42BB-A788-B1FCC2186064}" srcOrd="7" destOrd="0" presId="urn:microsoft.com/office/officeart/2008/layout/VerticalCurvedList"/>
    <dgm:cxn modelId="{33F51844-684C-074B-B3B3-BE1866150BA7}" type="presParOf" srcId="{696B1E0F-06E0-4B89-8622-755208B14595}" destId="{7626F910-A58C-4F8B-B267-56202920D703}" srcOrd="8" destOrd="0" presId="urn:microsoft.com/office/officeart/2008/layout/VerticalCurvedList"/>
    <dgm:cxn modelId="{DE2AB255-C7A8-7E40-8B30-BE6923E88EE0}" type="presParOf" srcId="{7626F910-A58C-4F8B-B267-56202920D703}" destId="{E9C2CD10-D607-43A2-806A-562CCDB576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25604-6B38-4CD9-AA6B-F761B1A027A2}">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80078E-5817-439F-9E52-5321BF054D1C}">
      <dsp:nvSpPr>
        <dsp:cNvPr id="0" name=""/>
        <dsp:cNvSpPr/>
      </dsp:nvSpPr>
      <dsp:spPr>
        <a:xfrm>
          <a:off x="492024" y="334530"/>
          <a:ext cx="10125775" cy="6694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altLang="zh-CN" sz="3500" kern="1200" dirty="0" smtClean="0"/>
            <a:t>Data file loading in</a:t>
          </a:r>
          <a:endParaRPr lang="zh-CN" altLang="en-US" sz="3500" kern="1200" dirty="0"/>
        </a:p>
      </dsp:txBody>
      <dsp:txXfrm>
        <a:off x="492024" y="334530"/>
        <a:ext cx="10125775" cy="669409"/>
      </dsp:txXfrm>
    </dsp:sp>
    <dsp:sp modelId="{C4608A52-2EC0-4CDF-8A92-E03CF8944AC3}">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3AD06D-626B-414F-98F3-418938206251}">
      <dsp:nvSpPr>
        <dsp:cNvPr id="0" name=""/>
        <dsp:cNvSpPr/>
      </dsp:nvSpPr>
      <dsp:spPr>
        <a:xfrm>
          <a:off x="875812" y="1338819"/>
          <a:ext cx="9741987" cy="6694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altLang="zh-CN" sz="3500" kern="1200" dirty="0" smtClean="0"/>
            <a:t>Group by attributes</a:t>
          </a:r>
          <a:endParaRPr lang="zh-CN" altLang="en-US" sz="3500" kern="1200" dirty="0"/>
        </a:p>
      </dsp:txBody>
      <dsp:txXfrm>
        <a:off x="875812" y="1338819"/>
        <a:ext cx="9741987" cy="669409"/>
      </dsp:txXfrm>
    </dsp:sp>
    <dsp:sp modelId="{550FD0BC-1526-4A86-A904-FBFFD0FDD600}">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4FDC3E-BD08-4FDB-9E1D-9791561DE422}">
      <dsp:nvSpPr>
        <dsp:cNvPr id="0" name=""/>
        <dsp:cNvSpPr/>
      </dsp:nvSpPr>
      <dsp:spPr>
        <a:xfrm>
          <a:off x="875812" y="2343108"/>
          <a:ext cx="9741987" cy="6694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altLang="zh-CN" sz="3500" kern="1200" dirty="0" smtClean="0"/>
            <a:t>Filter records</a:t>
          </a:r>
          <a:endParaRPr lang="zh-CN" altLang="en-US" sz="3500" kern="1200" dirty="0"/>
        </a:p>
      </dsp:txBody>
      <dsp:txXfrm>
        <a:off x="875812" y="2343108"/>
        <a:ext cx="9741987" cy="669409"/>
      </dsp:txXfrm>
    </dsp:sp>
    <dsp:sp modelId="{B145F0A4-B62E-4031-B3A2-FF1837CBB3C1}">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0CCA17-D31A-42BB-A788-B1FCC2186064}">
      <dsp:nvSpPr>
        <dsp:cNvPr id="0" name=""/>
        <dsp:cNvSpPr/>
      </dsp:nvSpPr>
      <dsp:spPr>
        <a:xfrm>
          <a:off x="492024" y="3347397"/>
          <a:ext cx="10125775" cy="6694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altLang="zh-CN" sz="3500" kern="1200" dirty="0" smtClean="0"/>
            <a:t>Count each records</a:t>
          </a:r>
          <a:endParaRPr lang="zh-CN" altLang="en-US" sz="3500" kern="1200" dirty="0"/>
        </a:p>
      </dsp:txBody>
      <dsp:txXfrm>
        <a:off x="492024" y="3347397"/>
        <a:ext cx="10125775" cy="669409"/>
      </dsp:txXfrm>
    </dsp:sp>
    <dsp:sp modelId="{E9C2CD10-D607-43A2-806A-562CCDB57687}">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4/28/16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4/28/16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4/28/16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4/28/16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4/28/16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4/28/16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4/28/16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4/28/16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4/28/16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4/28/16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4/28/16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4/28/16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3397"/>
            <a:ext cx="10160000" cy="1641490"/>
          </a:xfrm>
        </p:spPr>
        <p:txBody>
          <a:bodyPr>
            <a:normAutofit/>
          </a:bodyPr>
          <a:lstStyle/>
          <a:p>
            <a:pPr algn="l"/>
            <a:r>
              <a:rPr lang="en-US" sz="5400" dirty="0" smtClean="0"/>
              <a:t>TWITTER  US  AIRLINE  SENTIMENT</a:t>
            </a:r>
            <a:endParaRPr lang="en-US" sz="5400" dirty="0"/>
          </a:p>
        </p:txBody>
      </p:sp>
      <p:sp>
        <p:nvSpPr>
          <p:cNvPr id="4" name="TextBox 3"/>
          <p:cNvSpPr txBox="1"/>
          <p:nvPr/>
        </p:nvSpPr>
        <p:spPr>
          <a:xfrm>
            <a:off x="7607300" y="4134887"/>
            <a:ext cx="1807995" cy="1631216"/>
          </a:xfrm>
          <a:prstGeom prst="rect">
            <a:avLst/>
          </a:prstGeom>
          <a:noFill/>
        </p:spPr>
        <p:txBody>
          <a:bodyPr wrap="none" rtlCol="0">
            <a:spAutoFit/>
          </a:bodyPr>
          <a:lstStyle/>
          <a:p>
            <a:r>
              <a:rPr lang="en-US" sz="2000" dirty="0" err="1"/>
              <a:t>Dexiang</a:t>
            </a:r>
            <a:r>
              <a:rPr lang="en-US" sz="2000" dirty="0"/>
              <a:t> </a:t>
            </a:r>
            <a:r>
              <a:rPr lang="en-US" sz="2000" dirty="0" smtClean="0"/>
              <a:t>      Xu</a:t>
            </a:r>
          </a:p>
          <a:p>
            <a:r>
              <a:rPr lang="en-US" sz="2000" dirty="0" err="1"/>
              <a:t>Gaoyang</a:t>
            </a:r>
            <a:r>
              <a:rPr lang="en-US" sz="2000" dirty="0"/>
              <a:t> </a:t>
            </a:r>
            <a:r>
              <a:rPr lang="en-US" sz="2000" dirty="0" smtClean="0"/>
              <a:t>    Ye</a:t>
            </a:r>
          </a:p>
          <a:p>
            <a:r>
              <a:rPr lang="en-US" sz="2000" dirty="0"/>
              <a:t>Liang </a:t>
            </a:r>
            <a:r>
              <a:rPr lang="en-US" sz="2000" dirty="0" smtClean="0"/>
              <a:t>           Shi</a:t>
            </a:r>
          </a:p>
          <a:p>
            <a:r>
              <a:rPr lang="en-US" sz="2000" dirty="0" smtClean="0"/>
              <a:t>Mengheng Hu</a:t>
            </a:r>
          </a:p>
          <a:p>
            <a:r>
              <a:rPr lang="en-US" sz="2000" dirty="0" smtClean="0"/>
              <a:t>Yue                Sun</a:t>
            </a:r>
          </a:p>
        </p:txBody>
      </p:sp>
    </p:spTree>
    <p:extLst>
      <p:ext uri="{BB962C8B-B14F-4D97-AF65-F5344CB8AC3E}">
        <p14:creationId xmlns:p14="http://schemas.microsoft.com/office/powerpoint/2010/main" val="10084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7"/>
          <p:cNvGraphicFramePr>
            <a:graphicFrameLocks noGrp="1"/>
          </p:cNvGraphicFramePr>
          <p:nvPr>
            <p:ph idx="1"/>
            <p:extLst>
              <p:ext uri="{D42A27DB-BD31-4B8C-83A1-F6EECF244321}">
                <p14:modId xmlns:p14="http://schemas.microsoft.com/office/powerpoint/2010/main" val="692484129"/>
              </p:ext>
            </p:extLst>
          </p:nvPr>
        </p:nvGraphicFramePr>
        <p:xfrm>
          <a:off x="79375" y="1381125"/>
          <a:ext cx="106775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004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1600" y="1393825"/>
            <a:ext cx="10233800" cy="4351338"/>
          </a:xfrm>
        </p:spPr>
        <p:txBody>
          <a:bodyPr>
            <a:normAutofit lnSpcReduction="10000"/>
          </a:bodyPr>
          <a:lstStyle/>
          <a:p>
            <a:pPr marL="0" indent="0">
              <a:buNone/>
            </a:pPr>
            <a:r>
              <a:rPr lang="en-US" altLang="zh-CN" dirty="0"/>
              <a:t>Sample questions are like:</a:t>
            </a:r>
          </a:p>
          <a:p>
            <a:pPr marL="342900" indent="-342900">
              <a:buAutoNum type="arabicPeriod"/>
            </a:pPr>
            <a:r>
              <a:rPr lang="en-US" altLang="zh-CN" dirty="0"/>
              <a:t>overall sentiment(negative, neutral, positive percentage)</a:t>
            </a:r>
          </a:p>
          <a:p>
            <a:pPr marL="342900" indent="-342900">
              <a:buAutoNum type="arabicPeriod"/>
            </a:pPr>
            <a:r>
              <a:rPr lang="en-US" altLang="zh-CN" dirty="0"/>
              <a:t>percentage of tweets per airline</a:t>
            </a:r>
          </a:p>
          <a:p>
            <a:pPr marL="342900" indent="-342900">
              <a:buAutoNum type="arabicPeriod"/>
            </a:pPr>
            <a:r>
              <a:rPr lang="en-US" altLang="zh-CN" dirty="0"/>
              <a:t>Proportion of negative, neutral and positive sentiment tweets per airline</a:t>
            </a:r>
          </a:p>
          <a:p>
            <a:pPr marL="342900" indent="-342900">
              <a:buAutoNum type="arabicPeriod"/>
            </a:pPr>
            <a:r>
              <a:rPr lang="en-US" altLang="zh-CN" dirty="0"/>
              <a:t>Reasons for negative sentiment tweets</a:t>
            </a:r>
          </a:p>
          <a:p>
            <a:pPr marL="342900" indent="-342900">
              <a:buAutoNum type="arabicPeriod"/>
            </a:pPr>
            <a:r>
              <a:rPr lang="en-US" altLang="zh-CN" dirty="0"/>
              <a:t>Reasons for negative sentiment per airline</a:t>
            </a:r>
          </a:p>
          <a:p>
            <a:pPr marL="342900" indent="-342900">
              <a:buAutoNum type="arabicPeriod"/>
            </a:pPr>
            <a:r>
              <a:rPr lang="en-US" altLang="zh-CN" dirty="0"/>
              <a:t>Tweet location exploration</a:t>
            </a:r>
          </a:p>
          <a:p>
            <a:pPr marL="342900" indent="-342900">
              <a:buAutoNum type="arabicPeriod"/>
            </a:pPr>
            <a:r>
              <a:rPr lang="en-US" altLang="zh-CN" dirty="0"/>
              <a:t>Tweet time zone study</a:t>
            </a:r>
          </a:p>
          <a:p>
            <a:endParaRPr lang="en-US" dirty="0"/>
          </a:p>
        </p:txBody>
      </p:sp>
    </p:spTree>
    <p:extLst>
      <p:ext uri="{BB962C8B-B14F-4D97-AF65-F5344CB8AC3E}">
        <p14:creationId xmlns:p14="http://schemas.microsoft.com/office/powerpoint/2010/main" val="39589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742666" y="218589"/>
            <a:ext cx="10515600" cy="1325563"/>
          </a:xfrm>
        </p:spPr>
        <p:txBody>
          <a:bodyPr/>
          <a:lstStyle/>
          <a:p>
            <a:r>
              <a:rPr lang="en-US" altLang="zh-CN" dirty="0" smtClean="0">
                <a:latin typeface="+mn-lt"/>
              </a:rPr>
              <a:t>Sample</a:t>
            </a:r>
            <a:r>
              <a:rPr lang="en-US" altLang="zh-CN" dirty="0" smtClean="0"/>
              <a:t> </a:t>
            </a:r>
            <a:r>
              <a:rPr lang="en-US" altLang="zh-CN" dirty="0" smtClean="0">
                <a:latin typeface="+mn-lt"/>
              </a:rPr>
              <a:t>Code</a:t>
            </a:r>
            <a:endParaRPr lang="zh-CN" altLang="en-US" dirty="0">
              <a:latin typeface="+mn-lt"/>
            </a:endParaRPr>
          </a:p>
        </p:txBody>
      </p:sp>
      <p:pic>
        <p:nvPicPr>
          <p:cNvPr id="5" name="内容占位符 3"/>
          <p:cNvPicPr>
            <a:picLocks noChangeAspect="1"/>
          </p:cNvPicPr>
          <p:nvPr/>
        </p:nvPicPr>
        <p:blipFill>
          <a:blip r:embed="rId2"/>
          <a:stretch>
            <a:fillRect/>
          </a:stretch>
        </p:blipFill>
        <p:spPr>
          <a:xfrm>
            <a:off x="838200" y="1245511"/>
            <a:ext cx="9924985" cy="1975361"/>
          </a:xfrm>
          <a:prstGeom prst="rect">
            <a:avLst/>
          </a:prstGeom>
        </p:spPr>
      </p:pic>
      <p:sp>
        <p:nvSpPr>
          <p:cNvPr id="6" name="文本框 4"/>
          <p:cNvSpPr txBox="1"/>
          <p:nvPr/>
        </p:nvSpPr>
        <p:spPr>
          <a:xfrm>
            <a:off x="742666" y="3220872"/>
            <a:ext cx="1819409" cy="769441"/>
          </a:xfrm>
          <a:prstGeom prst="rect">
            <a:avLst/>
          </a:prstGeom>
          <a:noFill/>
        </p:spPr>
        <p:txBody>
          <a:bodyPr wrap="none" rtlCol="0">
            <a:spAutoFit/>
          </a:bodyPr>
          <a:lstStyle/>
          <a:p>
            <a:r>
              <a:rPr lang="en-US" altLang="zh-CN" sz="4400" dirty="0" smtClean="0"/>
              <a:t>Results</a:t>
            </a:r>
            <a:endParaRPr lang="zh-CN" altLang="en-US" sz="4400" dirty="0"/>
          </a:p>
        </p:txBody>
      </p:sp>
      <p:pic>
        <p:nvPicPr>
          <p:cNvPr id="7" name="图片 7"/>
          <p:cNvPicPr>
            <a:picLocks noChangeAspect="1"/>
          </p:cNvPicPr>
          <p:nvPr/>
        </p:nvPicPr>
        <p:blipFill>
          <a:blip r:embed="rId3"/>
          <a:stretch>
            <a:fillRect/>
          </a:stretch>
        </p:blipFill>
        <p:spPr>
          <a:xfrm>
            <a:off x="838200" y="3963026"/>
            <a:ext cx="4047699" cy="2493259"/>
          </a:xfrm>
          <a:prstGeom prst="rect">
            <a:avLst/>
          </a:prstGeom>
        </p:spPr>
      </p:pic>
    </p:spTree>
    <p:extLst>
      <p:ext uri="{BB962C8B-B14F-4D97-AF65-F5344CB8AC3E}">
        <p14:creationId xmlns:p14="http://schemas.microsoft.com/office/powerpoint/2010/main" val="623899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lang="en-US" altLang="zh-CN" smtClean="0"/>
              <a:t>overall </a:t>
            </a:r>
            <a:r>
              <a:rPr lang="en-US" altLang="zh-CN" dirty="0"/>
              <a:t>sentiment analysis</a:t>
            </a:r>
            <a:endParaRPr lang="zh-CN" altLang="en-US" dirty="0"/>
          </a:p>
        </p:txBody>
      </p:sp>
      <p:pic>
        <p:nvPicPr>
          <p:cNvPr id="5" name="Picture 1" descr="/Users/alexhu/Library/Group Containers/Q79WDW8YH9.com.evernote.Evernote/Evernote/quick-note/hmh1992216___Evernote/quick-note-XcDs3F/attachment--7K6nlC/screenshot.png"/>
          <p:cNvPicPr>
            <a:picLocks noGrp="1"/>
          </p:cNvPicPr>
          <p:nvPr>
            <p:ph idx="1"/>
          </p:nvPr>
        </p:nvPicPr>
        <p:blipFill rotWithShape="1">
          <a:blip r:embed="rId2">
            <a:extLst>
              <a:ext uri="{28A0092B-C50C-407E-A947-70E740481C1C}">
                <a14:useLocalDpi xmlns:a14="http://schemas.microsoft.com/office/drawing/2010/main" val="0"/>
              </a:ext>
            </a:extLst>
          </a:blip>
          <a:srcRect t="18877" b="14031"/>
          <a:stretch/>
        </p:blipFill>
        <p:spPr bwMode="auto">
          <a:xfrm>
            <a:off x="1646751" y="1690688"/>
            <a:ext cx="8357058" cy="47022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571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lang="en-US" altLang="zh-CN" dirty="0"/>
              <a:t>Percentage of tweets per airline</a:t>
            </a:r>
            <a:endParaRPr lang="zh-CN" altLang="en-US" dirty="0"/>
          </a:p>
        </p:txBody>
      </p:sp>
      <p:pic>
        <p:nvPicPr>
          <p:cNvPr id="5" name="Content Placeholder 4" descr="/Users/alexhu/Library/Group Containers/Q79WDW8YH9.com.evernote.Evernote/Evernote/quick-note/hmh1992216___Evernote/quick-note-XcDs3F/attachment--SEk7dq/sc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60391" y="1690688"/>
            <a:ext cx="5454190" cy="5046146"/>
          </a:xfrm>
          <a:prstGeom prst="rect">
            <a:avLst/>
          </a:prstGeom>
          <a:noFill/>
          <a:ln>
            <a:noFill/>
          </a:ln>
        </p:spPr>
      </p:pic>
    </p:spTree>
    <p:extLst>
      <p:ext uri="{BB962C8B-B14F-4D97-AF65-F5344CB8AC3E}">
        <p14:creationId xmlns:p14="http://schemas.microsoft.com/office/powerpoint/2010/main" val="3865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225425"/>
            <a:ext cx="10515600" cy="1325563"/>
          </a:xfrm>
        </p:spPr>
        <p:txBody>
          <a:bodyPr>
            <a:normAutofit/>
          </a:bodyPr>
          <a:lstStyle/>
          <a:p>
            <a:r>
              <a:rPr lang="en-US" altLang="zh-CN" sz="3600" dirty="0"/>
              <a:t>negative, neutral positive sentiment tweets per airline</a:t>
            </a:r>
            <a:endParaRPr lang="zh-CN" altLang="en-US" sz="3600" dirty="0"/>
          </a:p>
        </p:txBody>
      </p:sp>
      <p:pic>
        <p:nvPicPr>
          <p:cNvPr id="5" name="Content Placeholder 3" descr="/Users/alexhu/Library/Group Containers/Q79WDW8YH9.com.evernote.Evernote/Evernote/quick-note/hmh1992216___Evernote/quick-note-XcDs3F/attachment--skuc3d/screenshot.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48029" y="1550988"/>
            <a:ext cx="8270542" cy="5201432"/>
          </a:xfrm>
          <a:prstGeom prst="rect">
            <a:avLst/>
          </a:prstGeom>
          <a:noFill/>
          <a:ln>
            <a:noFill/>
          </a:ln>
        </p:spPr>
      </p:pic>
    </p:spTree>
    <p:extLst>
      <p:ext uri="{BB962C8B-B14F-4D97-AF65-F5344CB8AC3E}">
        <p14:creationId xmlns:p14="http://schemas.microsoft.com/office/powerpoint/2010/main" val="41298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58800" y="108918"/>
            <a:ext cx="10795000" cy="1325563"/>
          </a:xfrm>
        </p:spPr>
        <p:txBody>
          <a:bodyPr>
            <a:normAutofit/>
          </a:bodyPr>
          <a:lstStyle/>
          <a:p>
            <a:r>
              <a:rPr lang="en-US" altLang="zh-CN" sz="3600" dirty="0" smtClean="0"/>
              <a:t>negative, neutral positive sentiment tweets per airline 2 </a:t>
            </a:r>
            <a:endParaRPr lang="zh-CN" altLang="en-US" sz="3600" dirty="0"/>
          </a:p>
        </p:txBody>
      </p:sp>
      <p:pic>
        <p:nvPicPr>
          <p:cNvPr id="5" name="Content Placeholder 4" descr="/Users/alexhu/Library/Group Containers/Q79WDW8YH9.com.evernote.Evernote/Evernote/quick-note/hmh1992216___Evernote/quick-note-XcDs3F/attachment--NtpZZ0/sc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1933" y="1434481"/>
            <a:ext cx="8414982" cy="5219420"/>
          </a:xfrm>
          <a:prstGeom prst="rect">
            <a:avLst/>
          </a:prstGeom>
          <a:noFill/>
          <a:ln>
            <a:noFill/>
          </a:ln>
        </p:spPr>
      </p:pic>
    </p:spTree>
    <p:extLst>
      <p:ext uri="{BB962C8B-B14F-4D97-AF65-F5344CB8AC3E}">
        <p14:creationId xmlns:p14="http://schemas.microsoft.com/office/powerpoint/2010/main" val="167154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838200" y="365125"/>
            <a:ext cx="10515600" cy="1325563"/>
          </a:xfrm>
        </p:spPr>
        <p:txBody>
          <a:bodyPr/>
          <a:lstStyle/>
          <a:p>
            <a:r>
              <a:rPr lang="en-US" altLang="zh-CN" dirty="0"/>
              <a:t>Negative sentiment</a:t>
            </a:r>
            <a:endParaRPr lang="zh-CN" altLang="en-US" dirty="0"/>
          </a:p>
        </p:txBody>
      </p:sp>
      <p:pic>
        <p:nvPicPr>
          <p:cNvPr id="5" name="Picture 5" descr="/Users/alexhu/Library/Group Containers/Q79WDW8YH9.com.evernote.Evernote/Evernote/quick-note/hmh1992216___Evernote/quick-note-XcDs3F/attachment--B5Txfk/screensh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3992" y="1375249"/>
            <a:ext cx="8810057" cy="5189324"/>
          </a:xfrm>
          <a:prstGeom prst="rect">
            <a:avLst/>
          </a:prstGeom>
          <a:noFill/>
          <a:ln>
            <a:noFill/>
          </a:ln>
        </p:spPr>
      </p:pic>
    </p:spTree>
    <p:extLst>
      <p:ext uri="{BB962C8B-B14F-4D97-AF65-F5344CB8AC3E}">
        <p14:creationId xmlns:p14="http://schemas.microsoft.com/office/powerpoint/2010/main" val="637829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04800" y="117925"/>
            <a:ext cx="10515600" cy="1325563"/>
          </a:xfrm>
        </p:spPr>
        <p:txBody>
          <a:bodyPr/>
          <a:lstStyle/>
          <a:p>
            <a:r>
              <a:rPr lang="en-US" altLang="zh-CN" dirty="0"/>
              <a:t> </a:t>
            </a:r>
            <a:r>
              <a:rPr lang="en-US" altLang="zh-CN" dirty="0" smtClean="0"/>
              <a:t>Location Visualization</a:t>
            </a:r>
            <a:endParaRPr lang="zh-CN" altLang="en-US" b="1" dirty="0"/>
          </a:p>
        </p:txBody>
      </p:sp>
      <p:pic>
        <p:nvPicPr>
          <p:cNvPr id="5" name="Picture 6" descr="/Users/alexhu/Library/Group Containers/Q79WDW8YH9.com.evernote.Evernote/Evernote/quick-note/hmh1992216___Evernote/quick-note-XcDs3F/attachment--QMMqai/screenshot.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53069" y="1164088"/>
            <a:ext cx="9867331" cy="5376412"/>
          </a:xfrm>
          <a:prstGeom prst="rect">
            <a:avLst/>
          </a:prstGeom>
          <a:noFill/>
          <a:ln>
            <a:noFill/>
          </a:ln>
        </p:spPr>
      </p:pic>
    </p:spTree>
    <p:extLst>
      <p:ext uri="{BB962C8B-B14F-4D97-AF65-F5344CB8AC3E}">
        <p14:creationId xmlns:p14="http://schemas.microsoft.com/office/powerpoint/2010/main" val="201979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63600" y="1330325"/>
            <a:ext cx="10515600" cy="435133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Objective of this part:</a:t>
            </a:r>
          </a:p>
          <a:p>
            <a:r>
              <a:rPr lang="en-US" dirty="0" smtClean="0"/>
              <a:t>1 </a:t>
            </a:r>
            <a:r>
              <a:rPr lang="en-US" dirty="0"/>
              <a:t>Find top 300 negative words in the negative comments in decreasing order</a:t>
            </a:r>
          </a:p>
          <a:p>
            <a:r>
              <a:rPr lang="en-US" dirty="0"/>
              <a:t>2 Find top 300 positive words in the positive comments in decreasing order</a:t>
            </a:r>
          </a:p>
          <a:p>
            <a:r>
              <a:rPr lang="en-US" dirty="0"/>
              <a:t>3 Choose 5-10 from top negative words, find their top 100 co-occurrence words in negative comments.</a:t>
            </a:r>
          </a:p>
          <a:p>
            <a:r>
              <a:rPr lang="en-US" dirty="0"/>
              <a:t>4 Choose 5-10 from top positive words, find their top 100 co-occurrence words in the positive words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TextBox 4"/>
          <p:cNvSpPr txBox="1"/>
          <p:nvPr/>
        </p:nvSpPr>
        <p:spPr>
          <a:xfrm>
            <a:off x="863600" y="457200"/>
            <a:ext cx="3674276" cy="707886"/>
          </a:xfrm>
          <a:prstGeom prst="rect">
            <a:avLst/>
          </a:prstGeom>
          <a:noFill/>
        </p:spPr>
        <p:txBody>
          <a:bodyPr wrap="none" rtlCol="0">
            <a:spAutoFit/>
          </a:bodyPr>
          <a:lstStyle/>
          <a:p>
            <a:r>
              <a:rPr lang="en-US" sz="4000" dirty="0" smtClean="0"/>
              <a:t>MapReduce part</a:t>
            </a:r>
            <a:endParaRPr lang="en-US" sz="4000" dirty="0"/>
          </a:p>
        </p:txBody>
      </p:sp>
    </p:spTree>
    <p:extLst>
      <p:ext uri="{BB962C8B-B14F-4D97-AF65-F5344CB8AC3E}">
        <p14:creationId xmlns:p14="http://schemas.microsoft.com/office/powerpoint/2010/main" val="645020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288925"/>
            <a:ext cx="10515600" cy="1325563"/>
          </a:xfrm>
        </p:spPr>
        <p:txBody>
          <a:bodyPr>
            <a:normAutofit/>
          </a:bodyPr>
          <a:lstStyle/>
          <a:p>
            <a:r>
              <a:rPr lang="en-US" sz="4000" dirty="0" smtClean="0"/>
              <a:t>Summary of Problem</a:t>
            </a:r>
            <a:endParaRPr lang="en-US" sz="40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12372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Data</a:t>
            </a:r>
            <a:endParaRPr lang="en-US" dirty="0"/>
          </a:p>
        </p:txBody>
      </p:sp>
      <p:pic>
        <p:nvPicPr>
          <p:cNvPr id="4" name="Content Placeholder 3"/>
          <p:cNvPicPr>
            <a:picLocks noGrp="1" noChangeAspect="1"/>
          </p:cNvPicPr>
          <p:nvPr>
            <p:ph idx="1"/>
          </p:nvPr>
        </p:nvPicPr>
        <p:blipFill>
          <a:blip r:embed="rId2"/>
          <a:stretch>
            <a:fillRect/>
          </a:stretch>
        </p:blipFill>
        <p:spPr>
          <a:xfrm>
            <a:off x="138546" y="1593273"/>
            <a:ext cx="12116636" cy="4932218"/>
          </a:xfrm>
          <a:prstGeom prst="rect">
            <a:avLst/>
          </a:prstGeom>
        </p:spPr>
      </p:pic>
    </p:spTree>
    <p:extLst>
      <p:ext uri="{BB962C8B-B14F-4D97-AF65-F5344CB8AC3E}">
        <p14:creationId xmlns:p14="http://schemas.microsoft.com/office/powerpoint/2010/main" val="31462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90525"/>
            <a:ext cx="10515600" cy="1325563"/>
          </a:xfrm>
        </p:spPr>
        <p:txBody>
          <a:bodyPr/>
          <a:lstStyle/>
          <a:p>
            <a:r>
              <a:rPr lang="en-US" dirty="0" smtClean="0"/>
              <a:t>Output in tables</a:t>
            </a:r>
            <a:endParaRPr lang="en-US" dirty="0"/>
          </a:p>
        </p:txBody>
      </p:sp>
      <p:graphicFrame>
        <p:nvGraphicFramePr>
          <p:cNvPr id="5" name="Content Placeholder 7"/>
          <p:cNvGraphicFramePr>
            <a:graphicFrameLocks noGrp="1"/>
          </p:cNvGraphicFramePr>
          <p:nvPr>
            <p:ph idx="1"/>
            <p:extLst>
              <p:ext uri="{D42A27DB-BD31-4B8C-83A1-F6EECF244321}">
                <p14:modId xmlns:p14="http://schemas.microsoft.com/office/powerpoint/2010/main" val="681119040"/>
              </p:ext>
            </p:extLst>
          </p:nvPr>
        </p:nvGraphicFramePr>
        <p:xfrm>
          <a:off x="1011380" y="1840344"/>
          <a:ext cx="9712040" cy="3810000"/>
        </p:xfrm>
        <a:graphic>
          <a:graphicData uri="http://schemas.openxmlformats.org/drawingml/2006/table">
            <a:tbl>
              <a:tblPr firstRow="1" firstCol="1" bandRow="1">
                <a:tableStyleId>{5C22544A-7EE6-4342-B048-85BDC9FD1C3A}</a:tableStyleId>
              </a:tblPr>
              <a:tblGrid>
                <a:gridCol w="1026285"/>
                <a:gridCol w="1243385"/>
                <a:gridCol w="523012"/>
                <a:gridCol w="1046022"/>
                <a:gridCol w="523012"/>
                <a:gridCol w="1122275"/>
                <a:gridCol w="523012"/>
                <a:gridCol w="1282857"/>
                <a:gridCol w="523012"/>
                <a:gridCol w="1376156"/>
                <a:gridCol w="523012"/>
              </a:tblGrid>
              <a:tr h="254000">
                <a:tc>
                  <a:txBody>
                    <a:bodyPr/>
                    <a:lstStyle/>
                    <a:p>
                      <a:pPr marL="0" marR="0" algn="ctr">
                        <a:spcBef>
                          <a:spcPts val="0"/>
                        </a:spcBef>
                        <a:spcAft>
                          <a:spcPts val="0"/>
                        </a:spcAft>
                      </a:pPr>
                      <a:r>
                        <a:rPr lang="en-US" sz="1200">
                          <a:effectLst/>
                        </a:rPr>
                        <a:t> </a:t>
                      </a:r>
                      <a:endParaRPr lang="en-US" sz="1200">
                        <a:effectLst/>
                        <a:latin typeface="Calibri" charset="0"/>
                        <a:ea typeface="DengXian" charset="-122"/>
                        <a:cs typeface="Times New Roman" charset="0"/>
                      </a:endParaRPr>
                    </a:p>
                  </a:txBody>
                  <a:tcPr marL="68580" marR="68580" marT="0" marB="0"/>
                </a:tc>
                <a:tc gridSpan="2">
                  <a:txBody>
                    <a:bodyPr/>
                    <a:lstStyle/>
                    <a:p>
                      <a:pPr marL="0" marR="0" algn="ctr">
                        <a:spcBef>
                          <a:spcPts val="0"/>
                        </a:spcBef>
                        <a:spcAft>
                          <a:spcPts val="0"/>
                        </a:spcAft>
                      </a:pPr>
                      <a:r>
                        <a:rPr lang="en-US" sz="1200">
                          <a:effectLst/>
                        </a:rPr>
                        <a:t>Top 1</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2</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3</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4</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5</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r>
              <a:tr h="508000">
                <a:tc>
                  <a:txBody>
                    <a:bodyPr/>
                    <a:lstStyle/>
                    <a:p>
                      <a:pPr marL="0" marR="0" algn="ctr">
                        <a:spcBef>
                          <a:spcPts val="0"/>
                        </a:spcBef>
                        <a:spcAft>
                          <a:spcPts val="0"/>
                        </a:spcAft>
                      </a:pPr>
                      <a:r>
                        <a:rPr lang="en-US" sz="1200">
                          <a:effectLst/>
                        </a:rPr>
                        <a:t>customer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service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538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289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For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260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241</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AmericanAir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224</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delayed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258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163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My</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135</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123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75</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886</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Cancelled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747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745</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AmericanAir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690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SouthwestAir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589</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help</a:t>
                      </a:r>
                      <a:endParaRPr lang="en-US" sz="1200">
                        <a:effectLst/>
                        <a:latin typeface="Calibri" charset="0"/>
                        <a:ea typeface="DengXian" charset="-122"/>
                        <a:cs typeface="Times New Roman" charset="0"/>
                      </a:endParaRPr>
                    </a:p>
                  </a:txBody>
                  <a:tcPr marL="68580" marR="68580" marT="0" marB="0"/>
                </a:tc>
                <a:tc>
                  <a:txBody>
                    <a:bodyPr/>
                    <a:lstStyle/>
                    <a:p>
                      <a:pPr marL="0" marR="0">
                        <a:spcBef>
                          <a:spcPts val="0"/>
                        </a:spcBef>
                        <a:spcAft>
                          <a:spcPts val="0"/>
                        </a:spcAft>
                      </a:pPr>
                      <a:r>
                        <a:rPr lang="en-US" sz="1200">
                          <a:effectLst/>
                        </a:rPr>
                        <a:t>        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230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214</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207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202</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Helpful</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202</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hold</a:t>
                      </a:r>
                      <a:endParaRPr lang="en-US" sz="1200">
                        <a:effectLst/>
                        <a:latin typeface="Calibri" charset="0"/>
                        <a:ea typeface="DengXian" charset="-122"/>
                        <a:cs typeface="Times New Roman" charset="0"/>
                      </a:endParaRPr>
                    </a:p>
                  </a:txBody>
                  <a:tcPr marL="68580" marR="68580" marT="0" marB="0"/>
                </a:tc>
                <a:tc>
                  <a:txBody>
                    <a:bodyPr/>
                    <a:lstStyle/>
                    <a:p>
                      <a:pPr marL="0" marR="0">
                        <a:spcBef>
                          <a:spcPts val="0"/>
                        </a:spcBef>
                        <a:spcAft>
                          <a:spcPts val="0"/>
                        </a:spcAft>
                      </a:pPr>
                      <a:r>
                        <a:rPr lang="en-US" sz="1200">
                          <a:effectLst/>
                        </a:rPr>
                        <a:t>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275</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170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dirty="0">
                          <a:effectLst/>
                        </a:rPr>
                        <a:t>Been</a:t>
                      </a:r>
                      <a:endParaRPr lang="en-US" sz="1200" dirty="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179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Cancelled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120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Hour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109</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service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Customer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538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307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259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You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229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dirty="0">
                          <a:effectLst/>
                        </a:rPr>
                        <a:t>Flight</a:t>
                      </a:r>
                      <a:endParaRPr lang="en-US" sz="1200" dirty="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156</a:t>
                      </a:r>
                      <a:endParaRPr lang="en-US" sz="1200">
                        <a:effectLst/>
                        <a:latin typeface="Calibri" charset="0"/>
                        <a:ea typeface="DengXian" charset="-122"/>
                        <a:cs typeface="Times New Roman" charset="0"/>
                      </a:endParaRPr>
                    </a:p>
                  </a:txBody>
                  <a:tcPr marL="68580" marR="68580" marT="0" marB="0"/>
                </a:tc>
              </a:tr>
              <a:tr h="508000">
                <a:tc>
                  <a:txBody>
                    <a:bodyPr/>
                    <a:lstStyle/>
                    <a:p>
                      <a:pPr marL="0" marR="0" algn="ctr">
                        <a:spcBef>
                          <a:spcPts val="0"/>
                        </a:spcBef>
                        <a:spcAft>
                          <a:spcPts val="0"/>
                        </a:spcAft>
                      </a:pPr>
                      <a:r>
                        <a:rPr lang="en-US" sz="1200">
                          <a:effectLst/>
                        </a:rPr>
                        <a:t>time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259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232</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218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My</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217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AmericanAir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dirty="0">
                          <a:effectLst/>
                        </a:rPr>
                        <a:t>168</a:t>
                      </a:r>
                      <a:endParaRPr lang="en-US" sz="1200" dirty="0">
                        <a:effectLst/>
                        <a:latin typeface="Calibri" charset="0"/>
                        <a:ea typeface="DengXian" charset="-122"/>
                        <a:cs typeface="Times New Roman" charset="0"/>
                      </a:endParaRPr>
                    </a:p>
                  </a:txBody>
                  <a:tcPr marL="68580" marR="68580" marT="0" marB="0"/>
                </a:tc>
              </a:tr>
            </a:tbl>
          </a:graphicData>
        </a:graphic>
      </p:graphicFrame>
    </p:spTree>
    <p:extLst>
      <p:ext uri="{BB962C8B-B14F-4D97-AF65-F5344CB8AC3E}">
        <p14:creationId xmlns:p14="http://schemas.microsoft.com/office/powerpoint/2010/main" val="103306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273175"/>
          </a:xfrm>
        </p:spPr>
        <p:txBody>
          <a:bodyPr/>
          <a:lstStyle/>
          <a:p>
            <a:r>
              <a:rPr lang="en-US" dirty="0" smtClean="0"/>
              <a:t>Positive</a:t>
            </a:r>
            <a:endParaRPr lang="en-US"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510127740"/>
              </p:ext>
            </p:extLst>
          </p:nvPr>
        </p:nvGraphicFramePr>
        <p:xfrm>
          <a:off x="838196" y="2105892"/>
          <a:ext cx="10120745" cy="3579583"/>
        </p:xfrm>
        <a:graphic>
          <a:graphicData uri="http://schemas.openxmlformats.org/drawingml/2006/table">
            <a:tbl>
              <a:tblPr firstRow="1" firstCol="1" bandRow="1">
                <a:tableStyleId>{5C22544A-7EE6-4342-B048-85BDC9FD1C3A}</a:tableStyleId>
              </a:tblPr>
              <a:tblGrid>
                <a:gridCol w="919215"/>
                <a:gridCol w="920153"/>
                <a:gridCol w="920153"/>
                <a:gridCol w="920153"/>
                <a:gridCol w="920153"/>
                <a:gridCol w="920153"/>
                <a:gridCol w="920153"/>
                <a:gridCol w="920153"/>
                <a:gridCol w="920153"/>
                <a:gridCol w="920153"/>
                <a:gridCol w="920153"/>
              </a:tblGrid>
              <a:tr h="236721">
                <a:tc>
                  <a:txBody>
                    <a:bodyPr/>
                    <a:lstStyle/>
                    <a:p>
                      <a:pPr marL="0" marR="0" algn="ctr">
                        <a:spcBef>
                          <a:spcPts val="0"/>
                        </a:spcBef>
                        <a:spcAft>
                          <a:spcPts val="0"/>
                        </a:spcAft>
                      </a:pPr>
                      <a:r>
                        <a:rPr lang="en-US" sz="1200">
                          <a:effectLst/>
                        </a:rPr>
                        <a:t> </a:t>
                      </a:r>
                      <a:endParaRPr lang="en-US" sz="1200">
                        <a:effectLst/>
                        <a:latin typeface="Calibri" charset="0"/>
                        <a:ea typeface="DengXian" charset="-122"/>
                        <a:cs typeface="Times New Roman" charset="0"/>
                      </a:endParaRPr>
                    </a:p>
                  </a:txBody>
                  <a:tcPr marL="68580" marR="68580" marT="0" marB="0"/>
                </a:tc>
                <a:tc gridSpan="2">
                  <a:txBody>
                    <a:bodyPr/>
                    <a:lstStyle/>
                    <a:p>
                      <a:pPr marL="0" marR="0" algn="ctr">
                        <a:spcBef>
                          <a:spcPts val="0"/>
                        </a:spcBef>
                        <a:spcAft>
                          <a:spcPts val="0"/>
                        </a:spcAft>
                      </a:pPr>
                      <a:r>
                        <a:rPr lang="en-US" sz="1200">
                          <a:effectLst/>
                        </a:rPr>
                        <a:t>Top 1</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2</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3</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4</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200">
                          <a:effectLst/>
                        </a:rPr>
                        <a:t>Top 5</a:t>
                      </a:r>
                      <a:endParaRPr lang="en-US" sz="1200">
                        <a:effectLst/>
                        <a:latin typeface="Calibri" charset="0"/>
                        <a:ea typeface="DengXian" charset="-122"/>
                        <a:cs typeface="Times New Roman" charset="0"/>
                      </a:endParaRPr>
                    </a:p>
                  </a:txBody>
                  <a:tcPr marL="68580" marR="68580" marT="0" marB="0"/>
                </a:tc>
                <a:tc hMerge="1">
                  <a:txBody>
                    <a:bodyPr/>
                    <a:lstStyle/>
                    <a:p>
                      <a:endParaRPr lang="en-US"/>
                    </a:p>
                  </a:txBody>
                  <a:tcPr/>
                </a:tc>
              </a:tr>
              <a:tr h="473442">
                <a:tc>
                  <a:txBody>
                    <a:bodyPr/>
                    <a:lstStyle/>
                    <a:p>
                      <a:pPr marL="0" marR="0" algn="ctr">
                        <a:spcBef>
                          <a:spcPts val="0"/>
                        </a:spcBef>
                        <a:spcAft>
                          <a:spcPts val="0"/>
                        </a:spcAft>
                      </a:pPr>
                      <a:r>
                        <a:rPr lang="en-US" sz="1200">
                          <a:effectLst/>
                        </a:rPr>
                        <a:t>best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Southwestair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52</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My</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Airline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28</a:t>
                      </a:r>
                      <a:endParaRPr lang="en-US" sz="1200">
                        <a:effectLst/>
                        <a:latin typeface="Calibri" charset="0"/>
                        <a:ea typeface="DengXian" charset="-122"/>
                        <a:cs typeface="Times New Roman" charset="0"/>
                      </a:endParaRPr>
                    </a:p>
                  </a:txBody>
                  <a:tcPr marL="68580" marR="68580" marT="0" marB="0"/>
                </a:tc>
              </a:tr>
              <a:tr h="473442">
                <a:tc>
                  <a:txBody>
                    <a:bodyPr/>
                    <a:lstStyle/>
                    <a:p>
                      <a:pPr marL="0" marR="0" algn="ctr">
                        <a:spcBef>
                          <a:spcPts val="0"/>
                        </a:spcBef>
                        <a:spcAft>
                          <a:spcPts val="0"/>
                        </a:spcAft>
                      </a:pPr>
                      <a:r>
                        <a:rPr lang="en-US" sz="1200">
                          <a:effectLst/>
                        </a:rPr>
                        <a:t>customer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Service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400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263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For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260</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You</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239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Your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199</a:t>
                      </a:r>
                      <a:endParaRPr lang="en-US" sz="1200">
                        <a:effectLst/>
                        <a:latin typeface="Calibri" charset="0"/>
                        <a:ea typeface="DengXian" charset="-122"/>
                        <a:cs typeface="Times New Roman" charset="0"/>
                      </a:endParaRPr>
                    </a:p>
                  </a:txBody>
                  <a:tcPr marL="68580" marR="68580" marT="0" marB="0"/>
                </a:tc>
              </a:tr>
              <a:tr h="473442">
                <a:tc>
                  <a:txBody>
                    <a:bodyPr/>
                    <a:lstStyle/>
                    <a:p>
                      <a:pPr marL="0" marR="0" algn="ctr">
                        <a:spcBef>
                          <a:spcPts val="0"/>
                        </a:spcBef>
                        <a:spcAft>
                          <a:spcPts val="0"/>
                        </a:spcAft>
                      </a:pPr>
                      <a:r>
                        <a:rPr lang="en-US" sz="1200">
                          <a:effectLst/>
                        </a:rPr>
                        <a:t>great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Flight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61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55</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Southwestair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52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47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46</a:t>
                      </a:r>
                      <a:endParaRPr lang="en-US" sz="1200">
                        <a:effectLst/>
                        <a:latin typeface="Calibri" charset="0"/>
                        <a:ea typeface="DengXian" charset="-122"/>
                        <a:cs typeface="Times New Roman" charset="0"/>
                      </a:endParaRPr>
                    </a:p>
                  </a:txBody>
                  <a:tcPr marL="68580" marR="68580" marT="0" marB="0"/>
                </a:tc>
              </a:tr>
              <a:tr h="473442">
                <a:tc>
                  <a:txBody>
                    <a:bodyPr/>
                    <a:lstStyle/>
                    <a:p>
                      <a:pPr marL="0" marR="0" algn="ctr">
                        <a:spcBef>
                          <a:spcPts val="0"/>
                        </a:spcBef>
                        <a:spcAft>
                          <a:spcPts val="0"/>
                        </a:spcAft>
                      </a:pPr>
                      <a:r>
                        <a:rPr lang="en-US" sz="1200" dirty="0">
                          <a:effectLst/>
                        </a:rPr>
                        <a:t>love</a:t>
                      </a:r>
                      <a:endParaRPr lang="en-US" sz="1200" dirty="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Southwest</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83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56</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Would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Me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Airline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35</a:t>
                      </a:r>
                      <a:endParaRPr lang="en-US" sz="1200">
                        <a:effectLst/>
                        <a:latin typeface="Calibri" charset="0"/>
                        <a:ea typeface="DengXian" charset="-122"/>
                        <a:cs typeface="Times New Roman" charset="0"/>
                      </a:endParaRPr>
                    </a:p>
                  </a:txBody>
                  <a:tcPr marL="68580" marR="68580" marT="0" marB="0"/>
                </a:tc>
              </a:tr>
              <a:tr h="473442">
                <a:tc>
                  <a:txBody>
                    <a:bodyPr/>
                    <a:lstStyle/>
                    <a:p>
                      <a:pPr marL="0" marR="0" algn="ctr">
                        <a:spcBef>
                          <a:spcPts val="0"/>
                        </a:spcBef>
                        <a:spcAft>
                          <a:spcPts val="0"/>
                        </a:spcAft>
                      </a:pPr>
                      <a:r>
                        <a:rPr lang="en-US" sz="1200">
                          <a:effectLst/>
                        </a:rPr>
                        <a:t>thank</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Thanks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553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213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Airline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216</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153</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141</a:t>
                      </a:r>
                      <a:endParaRPr lang="en-US" sz="1200">
                        <a:effectLst/>
                        <a:latin typeface="Calibri" charset="0"/>
                        <a:ea typeface="DengXian" charset="-122"/>
                        <a:cs typeface="Times New Roman" charset="0"/>
                      </a:endParaRPr>
                    </a:p>
                  </a:txBody>
                  <a:tcPr marL="68580" marR="68580" marT="0" marB="0"/>
                </a:tc>
              </a:tr>
              <a:tr h="265489">
                <a:tc>
                  <a:txBody>
                    <a:bodyPr/>
                    <a:lstStyle/>
                    <a:p>
                      <a:pPr marL="0" marR="0" algn="ctr">
                        <a:spcBef>
                          <a:spcPts val="0"/>
                        </a:spcBef>
                        <a:spcAft>
                          <a:spcPts val="0"/>
                        </a:spcAft>
                      </a:pPr>
                      <a:r>
                        <a:rPr lang="en-US" sz="1200">
                          <a:effectLst/>
                        </a:rPr>
                        <a:t>thanks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134</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Air</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117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JetBlue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114</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Service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34</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Time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26</a:t>
                      </a:r>
                      <a:endParaRPr lang="en-US" sz="1200">
                        <a:effectLst/>
                        <a:latin typeface="Calibri" charset="0"/>
                        <a:ea typeface="DengXian" charset="-122"/>
                        <a:cs typeface="Times New Roman" charset="0"/>
                      </a:endParaRPr>
                    </a:p>
                  </a:txBody>
                  <a:tcPr marL="68580" marR="68580" marT="0" marB="0"/>
                </a:tc>
              </a:tr>
              <a:tr h="710163">
                <a:tc>
                  <a:txBody>
                    <a:bodyPr/>
                    <a:lstStyle/>
                    <a:p>
                      <a:pPr marL="0" marR="0" algn="ctr">
                        <a:spcBef>
                          <a:spcPts val="0"/>
                        </a:spcBef>
                        <a:spcAft>
                          <a:spcPts val="0"/>
                        </a:spcAft>
                      </a:pPr>
                      <a:r>
                        <a:rPr lang="en-US" sz="1200">
                          <a:effectLst/>
                        </a:rPr>
                        <a:t>service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Customer </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538</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United</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307</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Usairways</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259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You</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229</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a:effectLst/>
                        </a:rPr>
                        <a:t>Americanairline</a:t>
                      </a:r>
                      <a:endParaRPr lang="en-US" sz="1200">
                        <a:effectLst/>
                        <a:latin typeface="Calibri" charset="0"/>
                        <a:ea typeface="DengXian" charset="-122"/>
                        <a:cs typeface="Times New Roman" charset="0"/>
                      </a:endParaRPr>
                    </a:p>
                  </a:txBody>
                  <a:tcPr marL="68580" marR="68580" marT="0" marB="0"/>
                </a:tc>
                <a:tc>
                  <a:txBody>
                    <a:bodyPr/>
                    <a:lstStyle/>
                    <a:p>
                      <a:pPr marL="0" marR="0" algn="ctr">
                        <a:spcBef>
                          <a:spcPts val="0"/>
                        </a:spcBef>
                        <a:spcAft>
                          <a:spcPts val="0"/>
                        </a:spcAft>
                      </a:pPr>
                      <a:r>
                        <a:rPr lang="en-US" sz="1200" dirty="0">
                          <a:effectLst/>
                        </a:rPr>
                        <a:t>225</a:t>
                      </a:r>
                      <a:endParaRPr lang="en-US" sz="1200" dirty="0">
                        <a:effectLst/>
                        <a:latin typeface="Calibri" charset="0"/>
                        <a:ea typeface="DengXian" charset="-122"/>
                        <a:cs typeface="Times New Roman" charset="0"/>
                      </a:endParaRPr>
                    </a:p>
                  </a:txBody>
                  <a:tcPr marL="68580" marR="68580" marT="0" marB="0"/>
                </a:tc>
              </a:tr>
            </a:tbl>
          </a:graphicData>
        </a:graphic>
      </p:graphicFrame>
    </p:spTree>
    <p:extLst>
      <p:ext uri="{BB962C8B-B14F-4D97-AF65-F5344CB8AC3E}">
        <p14:creationId xmlns:p14="http://schemas.microsoft.com/office/powerpoint/2010/main" val="2112687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500062"/>
            <a:ext cx="10515600" cy="1325563"/>
          </a:xfrm>
        </p:spPr>
        <p:txBody>
          <a:bodyPr>
            <a:normAutofit fontScale="90000"/>
          </a:bodyPr>
          <a:lstStyle/>
          <a:p>
            <a:r>
              <a:rPr lang="en-US" dirty="0" smtClean="0"/>
              <a:t>Algorithm and approaches</a:t>
            </a:r>
            <a:r>
              <a:rPr lang="en-US" dirty="0"/>
              <a:t/>
            </a:r>
            <a:br>
              <a:rPr lang="en-US" dirty="0"/>
            </a:br>
            <a:endParaRPr lang="en-US" dirty="0"/>
          </a:p>
        </p:txBody>
      </p:sp>
      <p:sp>
        <p:nvSpPr>
          <p:cNvPr id="5" name="Content Placeholder 2"/>
          <p:cNvSpPr>
            <a:spLocks noGrp="1"/>
          </p:cNvSpPr>
          <p:nvPr>
            <p:ph idx="1"/>
          </p:nvPr>
        </p:nvSpPr>
        <p:spPr>
          <a:xfrm>
            <a:off x="838200" y="1825625"/>
            <a:ext cx="10515600" cy="4351338"/>
          </a:xfrm>
        </p:spPr>
        <p:txBody>
          <a:bodyPr/>
          <a:lstStyle/>
          <a:p>
            <a:r>
              <a:rPr lang="en-US" dirty="0" smtClean="0"/>
              <a:t>1 </a:t>
            </a:r>
            <a:r>
              <a:rPr lang="en-US" dirty="0"/>
              <a:t>remove the stop words, accelerate the process by using hash set, which can determine weather the word is stop word in O(1) time</a:t>
            </a:r>
          </a:p>
          <a:p>
            <a:r>
              <a:rPr lang="en-US" dirty="0" smtClean="0"/>
              <a:t>2 </a:t>
            </a:r>
            <a:r>
              <a:rPr lang="en-US" dirty="0"/>
              <a:t>in the map part, analysis each line of tweets, in Task 1, we only analysis and emit the negative comments, correspondingly, in Task 2, we only analysis and emit the positive part.</a:t>
            </a:r>
          </a:p>
          <a:p>
            <a:r>
              <a:rPr lang="en-US" dirty="0" smtClean="0"/>
              <a:t>3 </a:t>
            </a:r>
            <a:r>
              <a:rPr lang="en-US" dirty="0"/>
              <a:t>in the reduce process, define a sorter in the combine part which can sort result by our defined method, specially value here.</a:t>
            </a:r>
          </a:p>
          <a:p>
            <a:endParaRPr lang="en-US" dirty="0"/>
          </a:p>
        </p:txBody>
      </p:sp>
    </p:spTree>
    <p:extLst>
      <p:ext uri="{BB962C8B-B14F-4D97-AF65-F5344CB8AC3E}">
        <p14:creationId xmlns:p14="http://schemas.microsoft.com/office/powerpoint/2010/main" val="157461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Machine</a:t>
            </a:r>
            <a:r>
              <a:rPr lang="zh-CN" altLang="en-US" dirty="0" smtClean="0"/>
              <a:t> </a:t>
            </a:r>
            <a:r>
              <a:rPr lang="en-US" altLang="zh-CN" dirty="0" smtClean="0"/>
              <a:t>Learning</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defRPr/>
            </a:pPr>
            <a:r>
              <a:rPr lang="en-US" dirty="0" smtClean="0"/>
              <a:t>Objective: find the best machine learning model which have the accuracy when predict the tweets sentiments?</a:t>
            </a:r>
            <a:endParaRPr lang="en-US" dirty="0"/>
          </a:p>
        </p:txBody>
      </p:sp>
    </p:spTree>
    <p:extLst>
      <p:ext uri="{BB962C8B-B14F-4D97-AF65-F5344CB8AC3E}">
        <p14:creationId xmlns:p14="http://schemas.microsoft.com/office/powerpoint/2010/main" val="1682948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preprocess</a:t>
            </a:r>
            <a:endParaRPr lang="en-US" dirty="0"/>
          </a:p>
        </p:txBody>
      </p:sp>
      <p:sp>
        <p:nvSpPr>
          <p:cNvPr id="3" name="Content Placeholder 2"/>
          <p:cNvSpPr>
            <a:spLocks noGrp="1"/>
          </p:cNvSpPr>
          <p:nvPr>
            <p:ph idx="1"/>
          </p:nvPr>
        </p:nvSpPr>
        <p:spPr/>
        <p:txBody>
          <a:bodyPr>
            <a:normAutofit/>
          </a:bodyPr>
          <a:lstStyle/>
          <a:p>
            <a:r>
              <a:rPr lang="en-US" dirty="0" smtClean="0"/>
              <a:t>Build </a:t>
            </a:r>
            <a:r>
              <a:rPr lang="en-US" dirty="0"/>
              <a:t>a matrix of word bag for each tweets with class label</a:t>
            </a:r>
            <a:r>
              <a:rPr lang="en-US" altLang="zh-CN" dirty="0"/>
              <a:t>,</a:t>
            </a:r>
            <a:r>
              <a:rPr lang="zh-CN" altLang="en-US" dirty="0"/>
              <a:t> </a:t>
            </a:r>
            <a:r>
              <a:rPr lang="en-US" altLang="zh-CN" dirty="0"/>
              <a:t>and</a:t>
            </a:r>
            <a:r>
              <a:rPr lang="zh-CN" altLang="en-US" dirty="0"/>
              <a:t> </a:t>
            </a:r>
            <a:r>
              <a:rPr lang="en-US" dirty="0"/>
              <a:t>we could directly use the matrix to train the models</a:t>
            </a:r>
            <a:endParaRPr lang="en-US" dirty="0"/>
          </a:p>
        </p:txBody>
      </p:sp>
    </p:spTree>
    <p:extLst>
      <p:ext uri="{BB962C8B-B14F-4D97-AF65-F5344CB8AC3E}">
        <p14:creationId xmlns:p14="http://schemas.microsoft.com/office/powerpoint/2010/main" val="811887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Bag of </a:t>
            </a:r>
            <a:r>
              <a:rPr lang="en-US" altLang="zh-CN" dirty="0" smtClean="0"/>
              <a:t>Words</a:t>
            </a:r>
            <a:endParaRPr lang="en-US" dirty="0"/>
          </a:p>
        </p:txBody>
      </p:sp>
      <p:sp>
        <p:nvSpPr>
          <p:cNvPr id="3" name="Content Placeholder 2"/>
          <p:cNvSpPr>
            <a:spLocks noGrp="1"/>
          </p:cNvSpPr>
          <p:nvPr>
            <p:ph idx="1"/>
          </p:nvPr>
        </p:nvSpPr>
        <p:spPr/>
        <p:txBody>
          <a:bodyPr>
            <a:normAutofit/>
          </a:bodyPr>
          <a:lstStyle/>
          <a:p>
            <a:pPr marL="0" lvl="0" indent="0">
              <a:lnSpc>
                <a:spcPct val="100000"/>
              </a:lnSpc>
              <a:spcBef>
                <a:spcPts val="0"/>
              </a:spcBef>
              <a:buNone/>
              <a:defRPr/>
            </a:pPr>
            <a:r>
              <a:rPr lang="en-US" dirty="0"/>
              <a:t>The bag-of-words model is a simplifying representation used in natural language processing and information retrieval (IR</a:t>
            </a:r>
            <a:r>
              <a:rPr lang="en-US" dirty="0" smtClean="0"/>
              <a:t>).</a:t>
            </a:r>
          </a:p>
          <a:p>
            <a:pPr marL="0" lvl="0" indent="0">
              <a:lnSpc>
                <a:spcPct val="100000"/>
              </a:lnSpc>
              <a:spcBef>
                <a:spcPts val="0"/>
              </a:spcBef>
              <a:buNone/>
              <a:defRPr/>
            </a:pPr>
            <a:endParaRPr lang="en-US" dirty="0"/>
          </a:p>
          <a:p>
            <a:pPr marL="514350" lvl="0" indent="-514350">
              <a:lnSpc>
                <a:spcPct val="100000"/>
              </a:lnSpc>
              <a:spcBef>
                <a:spcPts val="0"/>
              </a:spcBef>
              <a:buAutoNum type="arabicPeriod"/>
              <a:defRPr/>
            </a:pPr>
            <a:r>
              <a:rPr lang="en-US" dirty="0" smtClean="0"/>
              <a:t>Go </a:t>
            </a:r>
            <a:r>
              <a:rPr lang="en-US" dirty="0"/>
              <a:t>through all the data, and create a dictionary </a:t>
            </a:r>
            <a:endParaRPr lang="en-US" dirty="0" smtClean="0"/>
          </a:p>
          <a:p>
            <a:pPr marL="514350" lvl="0" indent="-514350">
              <a:lnSpc>
                <a:spcPct val="100000"/>
              </a:lnSpc>
              <a:spcBef>
                <a:spcPts val="0"/>
              </a:spcBef>
              <a:buAutoNum type="arabicPeriod"/>
              <a:defRPr/>
            </a:pPr>
            <a:r>
              <a:rPr lang="en-US" dirty="0"/>
              <a:t>Go through the data again, for each tweet, count the words frequency in the order of dictionary </a:t>
            </a:r>
            <a:r>
              <a:rPr lang="en-US" dirty="0" smtClean="0"/>
              <a:t>W</a:t>
            </a:r>
            <a:r>
              <a:rPr lang="en-US" altLang="zh-CN" dirty="0" smtClean="0"/>
              <a:t>.</a:t>
            </a:r>
          </a:p>
          <a:p>
            <a:pPr marL="514350" lvl="0" indent="-514350">
              <a:lnSpc>
                <a:spcPct val="100000"/>
              </a:lnSpc>
              <a:spcBef>
                <a:spcPts val="0"/>
              </a:spcBef>
              <a:buAutoNum type="arabicPeriod"/>
              <a:defRPr/>
            </a:pPr>
            <a:r>
              <a:rPr lang="en-US" dirty="0"/>
              <a:t>Use this matrix as our training data.</a:t>
            </a:r>
          </a:p>
        </p:txBody>
      </p:sp>
    </p:spTree>
    <p:extLst>
      <p:ext uri="{BB962C8B-B14F-4D97-AF65-F5344CB8AC3E}">
        <p14:creationId xmlns:p14="http://schemas.microsoft.com/office/powerpoint/2010/main" val="28963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Word</a:t>
            </a:r>
            <a:r>
              <a:rPr lang="zh-CN" altLang="en-US" dirty="0" smtClean="0"/>
              <a:t> </a:t>
            </a:r>
            <a:r>
              <a:rPr lang="en-US" altLang="zh-CN" dirty="0" smtClean="0"/>
              <a:t>bag</a:t>
            </a:r>
            <a:r>
              <a:rPr lang="zh-CN" altLang="en-US" dirty="0" smtClean="0"/>
              <a:t> </a:t>
            </a:r>
            <a:r>
              <a:rPr lang="en-US" altLang="zh-CN" dirty="0" smtClean="0"/>
              <a:t>matrix</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9220200" cy="2336800"/>
          </a:xfrm>
          <a:prstGeom prst="rect">
            <a:avLst/>
          </a:prstGeom>
        </p:spPr>
      </p:pic>
      <p:sp>
        <p:nvSpPr>
          <p:cNvPr id="5" name="TextBox 4"/>
          <p:cNvSpPr txBox="1"/>
          <p:nvPr/>
        </p:nvSpPr>
        <p:spPr>
          <a:xfrm>
            <a:off x="838200" y="4267200"/>
            <a:ext cx="5537029" cy="1477328"/>
          </a:xfrm>
          <a:prstGeom prst="rect">
            <a:avLst/>
          </a:prstGeom>
          <a:noFill/>
        </p:spPr>
        <p:txBody>
          <a:bodyPr wrap="none" rtlCol="0">
            <a:spAutoFit/>
          </a:bodyPr>
          <a:lstStyle/>
          <a:p>
            <a:r>
              <a:rPr lang="en-US" altLang="zh-CN" dirty="0" smtClean="0"/>
              <a:t>Each</a:t>
            </a:r>
            <a:r>
              <a:rPr lang="zh-CN" altLang="en-US" dirty="0" smtClean="0"/>
              <a:t> </a:t>
            </a:r>
            <a:r>
              <a:rPr lang="en-US" dirty="0" smtClean="0"/>
              <a:t>row</a:t>
            </a:r>
            <a:r>
              <a:rPr lang="zh-CN" altLang="en-US" dirty="0" smtClean="0"/>
              <a:t> </a:t>
            </a:r>
            <a:r>
              <a:rPr lang="en-US" altLang="zh-CN" dirty="0" smtClean="0"/>
              <a:t>represents</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frequency</a:t>
            </a:r>
            <a:r>
              <a:rPr lang="zh-CN" altLang="en-US" dirty="0" smtClean="0"/>
              <a:t> </a:t>
            </a:r>
            <a:r>
              <a:rPr lang="en-US" altLang="zh-CN" dirty="0" smtClean="0"/>
              <a:t>of</a:t>
            </a:r>
            <a:r>
              <a:rPr lang="zh-CN" altLang="en-US" dirty="0" smtClean="0"/>
              <a:t> </a:t>
            </a:r>
            <a:r>
              <a:rPr lang="en-US" altLang="zh-CN" dirty="0" smtClean="0"/>
              <a:t>each</a:t>
            </a:r>
            <a:r>
              <a:rPr lang="zh-CN" altLang="en-US" dirty="0" smtClean="0"/>
              <a:t> </a:t>
            </a:r>
            <a:r>
              <a:rPr lang="en-US" altLang="zh-CN" dirty="0" smtClean="0"/>
              <a:t>tweets.</a:t>
            </a:r>
            <a:r>
              <a:rPr lang="zh-CN" altLang="en-US" dirty="0" smtClean="0"/>
              <a:t> </a:t>
            </a:r>
            <a:endParaRPr lang="en-US" altLang="zh-CN" dirty="0" smtClean="0"/>
          </a:p>
          <a:p>
            <a:endParaRPr lang="en-US" altLang="zh-CN" dirty="0"/>
          </a:p>
          <a:p>
            <a:r>
              <a:rPr lang="en-US" altLang="zh-CN" dirty="0" smtClean="0"/>
              <a:t>Each</a:t>
            </a:r>
            <a:r>
              <a:rPr lang="zh-CN" altLang="en-US" dirty="0" smtClean="0"/>
              <a:t> </a:t>
            </a:r>
            <a:r>
              <a:rPr lang="en-US" altLang="zh-CN" dirty="0"/>
              <a:t>a</a:t>
            </a:r>
            <a:r>
              <a:rPr lang="en-US" altLang="zh-CN" dirty="0" smtClean="0"/>
              <a:t>ttributes</a:t>
            </a:r>
            <a:r>
              <a:rPr lang="zh-CN" altLang="en-US" dirty="0" smtClean="0"/>
              <a:t> </a:t>
            </a:r>
            <a:r>
              <a:rPr lang="en-US" altLang="zh-CN" dirty="0" smtClean="0"/>
              <a:t>(column)</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word</a:t>
            </a:r>
            <a:r>
              <a:rPr lang="zh-CN" altLang="en-US" dirty="0" smtClean="0"/>
              <a:t> </a:t>
            </a:r>
            <a:r>
              <a:rPr lang="en-US" altLang="zh-CN" dirty="0" smtClean="0"/>
              <a:t>dictionary</a:t>
            </a:r>
            <a:r>
              <a:rPr lang="zh-CN" altLang="en-US" dirty="0" smtClean="0"/>
              <a:t> </a:t>
            </a:r>
            <a:r>
              <a:rPr lang="en-US" altLang="zh-CN" dirty="0" smtClean="0"/>
              <a:t>in</a:t>
            </a:r>
            <a:r>
              <a:rPr lang="zh-CN" altLang="en-US" dirty="0" smtClean="0"/>
              <a:t> </a:t>
            </a:r>
            <a:r>
              <a:rPr lang="en-US" altLang="zh-CN" dirty="0" smtClean="0"/>
              <a:t>step1</a:t>
            </a:r>
          </a:p>
          <a:p>
            <a:endParaRPr lang="en-US" altLang="zh-CN" dirty="0"/>
          </a:p>
          <a:p>
            <a:r>
              <a:rPr lang="en-US" altLang="zh-CN" dirty="0" smtClean="0"/>
              <a:t>We</a:t>
            </a:r>
            <a:r>
              <a:rPr lang="zh-CN" altLang="en-US" dirty="0" smtClean="0"/>
              <a:t> </a:t>
            </a:r>
            <a:r>
              <a:rPr lang="en-US" altLang="zh-CN" dirty="0" smtClean="0"/>
              <a:t>have</a:t>
            </a:r>
            <a:r>
              <a:rPr lang="zh-CN" altLang="en-US" dirty="0" smtClean="0"/>
              <a:t> </a:t>
            </a:r>
            <a:r>
              <a:rPr lang="en-US" altLang="zh-CN" dirty="0" smtClean="0"/>
              <a:t>over</a:t>
            </a:r>
            <a:r>
              <a:rPr lang="zh-CN" altLang="en-US" dirty="0" smtClean="0"/>
              <a:t> </a:t>
            </a:r>
            <a:r>
              <a:rPr lang="en-US" altLang="zh-CN" dirty="0"/>
              <a:t>7</a:t>
            </a:r>
            <a:r>
              <a:rPr lang="en-US" altLang="zh-CN" dirty="0" smtClean="0"/>
              <a:t>000</a:t>
            </a:r>
            <a:r>
              <a:rPr lang="zh-CN" altLang="en-US" smtClean="0"/>
              <a:t> </a:t>
            </a:r>
            <a:r>
              <a:rPr lang="en-US" altLang="zh-CN" smtClean="0"/>
              <a:t>attributes</a:t>
            </a:r>
            <a:r>
              <a:rPr lang="en-US" altLang="zh-CN" dirty="0" smtClean="0"/>
              <a:t>.</a:t>
            </a:r>
            <a:r>
              <a:rPr lang="zh-CN" altLang="en-US" dirty="0" smtClean="0"/>
              <a:t>   </a:t>
            </a:r>
            <a:endParaRPr lang="en-US" dirty="0"/>
          </a:p>
        </p:txBody>
      </p:sp>
    </p:spTree>
    <p:extLst>
      <p:ext uri="{BB962C8B-B14F-4D97-AF65-F5344CB8AC3E}">
        <p14:creationId xmlns:p14="http://schemas.microsoft.com/office/powerpoint/2010/main" val="1650290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Machine</a:t>
            </a:r>
            <a:r>
              <a:rPr lang="zh-CN" altLang="en-US" dirty="0" smtClean="0"/>
              <a:t> </a:t>
            </a:r>
            <a:r>
              <a:rPr lang="en-US" altLang="zh-CN" dirty="0" smtClean="0"/>
              <a:t>Learning</a:t>
            </a:r>
            <a:r>
              <a:rPr lang="en-US" dirty="0" smtClean="0"/>
              <a:t> part</a:t>
            </a:r>
            <a:r>
              <a:rPr lang="zh-CN" altLang="en-US" dirty="0" smtClean="0"/>
              <a:t> </a:t>
            </a:r>
            <a:r>
              <a:rPr lang="en-US" altLang="zh-CN" dirty="0" smtClean="0"/>
              <a:t>1</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Objective of this part:</a:t>
            </a:r>
          </a:p>
          <a:p>
            <a:pPr lvl="0"/>
            <a:r>
              <a:rPr lang="en-US" dirty="0"/>
              <a:t>Use </a:t>
            </a:r>
            <a:r>
              <a:rPr lang="en-US" dirty="0" err="1"/>
              <a:t>spark.mllib</a:t>
            </a:r>
            <a:r>
              <a:rPr lang="en-US" dirty="0"/>
              <a:t> package to build different machine learning models including logistic regression, decision trees, random forests, naive Bayes to predict tweets </a:t>
            </a:r>
            <a:r>
              <a:rPr lang="en-US" dirty="0" smtClean="0"/>
              <a:t>sentiments</a:t>
            </a:r>
            <a:endParaRPr lang="en-US" dirty="0"/>
          </a:p>
          <a:p>
            <a:pPr lvl="0"/>
            <a:r>
              <a:rPr lang="en-US" dirty="0"/>
              <a:t>Preprocess the class label of original data set, which </a:t>
            </a:r>
            <a:r>
              <a:rPr lang="en-US" altLang="zh-CN" dirty="0" smtClean="0"/>
              <a:t>is</a:t>
            </a:r>
            <a:r>
              <a:rPr lang="en-US" dirty="0" smtClean="0"/>
              <a:t> </a:t>
            </a:r>
            <a:r>
              <a:rPr lang="en-US" dirty="0"/>
              <a:t>3 class labels including positive, neutral </a:t>
            </a:r>
            <a:r>
              <a:rPr lang="en-US"/>
              <a:t>and </a:t>
            </a:r>
            <a:r>
              <a:rPr lang="en-US" smtClean="0"/>
              <a:t>negative</a:t>
            </a:r>
            <a:endParaRPr lang="en-US" dirty="0"/>
          </a:p>
          <a:p>
            <a:pPr lvl="0"/>
            <a:r>
              <a:rPr lang="en-US" dirty="0"/>
              <a:t>Again preprocess the class label of original data set, which is 12 class labels this time including positive, neutral and 10 different kinds of negative reasons. </a:t>
            </a:r>
          </a:p>
        </p:txBody>
      </p:sp>
    </p:spTree>
    <p:extLst>
      <p:ext uri="{BB962C8B-B14F-4D97-AF65-F5344CB8AC3E}">
        <p14:creationId xmlns:p14="http://schemas.microsoft.com/office/powerpoint/2010/main" val="1673317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Technique: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The </a:t>
            </a:r>
            <a:r>
              <a:rPr lang="en-US" dirty="0" err="1"/>
              <a:t>spark.mllib</a:t>
            </a:r>
            <a:r>
              <a:rPr lang="en-US" dirty="0"/>
              <a:t> package supports various methods for binary classification, multiclass classification, and regression analysis.</a:t>
            </a:r>
          </a:p>
          <a:p>
            <a:endParaRPr 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QQ截圖201604262121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181" y="2943616"/>
            <a:ext cx="8498096" cy="235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49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276225"/>
            <a:ext cx="10515600" cy="1325563"/>
          </a:xfrm>
        </p:spPr>
        <p:txBody>
          <a:bodyPr>
            <a:normAutofit/>
          </a:bodyPr>
          <a:lstStyle/>
          <a:p>
            <a:r>
              <a:rPr lang="en-US" sz="4000" dirty="0" smtClean="0"/>
              <a:t>Description of input data</a:t>
            </a:r>
            <a:endParaRPr lang="en-US" sz="4000"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985639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Training/Testing data</a:t>
            </a:r>
          </a:p>
        </p:txBody>
      </p:sp>
      <p:sp>
        <p:nvSpPr>
          <p:cNvPr id="3" name="Content Placeholder 2"/>
          <p:cNvSpPr>
            <a:spLocks noGrp="1"/>
          </p:cNvSpPr>
          <p:nvPr>
            <p:ph idx="1"/>
          </p:nvPr>
        </p:nvSpPr>
        <p:spPr/>
        <p:txBody>
          <a:bodyPr/>
          <a:lstStyle/>
          <a:p>
            <a:r>
              <a:rPr lang="en-US" dirty="0" smtClean="0"/>
              <a:t>Matrix we got from “bag of words</a:t>
            </a:r>
            <a:r>
              <a:rPr lang="en-US" dirty="0" smtClean="0"/>
              <a:t>” with 3 class label</a:t>
            </a:r>
          </a:p>
          <a:p>
            <a:r>
              <a:rPr lang="en-US" dirty="0"/>
              <a:t>Matrix we got from “bag of words” with class label</a:t>
            </a:r>
          </a:p>
          <a:p>
            <a:endParaRPr lang="en-US" dirty="0" smtClean="0"/>
          </a:p>
          <a:p>
            <a:endParaRPr lang="en-US" dirty="0" smtClean="0"/>
          </a:p>
          <a:p>
            <a:r>
              <a:rPr lang="en-US" dirty="0"/>
              <a:t>Randomly separate the data in the </a:t>
            </a:r>
            <a:r>
              <a:rPr lang="en-US" dirty="0" smtClean="0"/>
              <a:t>70% and 30% into </a:t>
            </a:r>
            <a:r>
              <a:rPr lang="en-US" dirty="0"/>
              <a:t>Training and Testing</a:t>
            </a:r>
          </a:p>
          <a:p>
            <a:pPr marL="45720" indent="0">
              <a:buNone/>
            </a:pPr>
            <a:endParaRPr lang="en-US" dirty="0" smtClean="0"/>
          </a:p>
          <a:p>
            <a:endParaRPr lang="en-US" dirty="0"/>
          </a:p>
        </p:txBody>
      </p:sp>
    </p:spTree>
    <p:extLst>
      <p:ext uri="{BB962C8B-B14F-4D97-AF65-F5344CB8AC3E}">
        <p14:creationId xmlns:p14="http://schemas.microsoft.com/office/powerpoint/2010/main" val="13130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Logistic</a:t>
            </a:r>
            <a:r>
              <a:rPr lang="zh-CN" altLang="en-US" dirty="0" smtClean="0"/>
              <a:t> </a:t>
            </a:r>
            <a:r>
              <a:rPr lang="en-US" altLang="zh-CN" dirty="0" smtClean="0"/>
              <a:t>regression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Logistic regression measures the relationship between the categorical dependent variable and one or more independent variables by estimating probabilities using a logistic function. </a:t>
            </a:r>
          </a:p>
        </p:txBody>
      </p:sp>
    </p:spTree>
    <p:extLst>
      <p:ext uri="{BB962C8B-B14F-4D97-AF65-F5344CB8AC3E}">
        <p14:creationId xmlns:p14="http://schemas.microsoft.com/office/powerpoint/2010/main" val="568446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Accuracy</a:t>
            </a:r>
            <a:r>
              <a:rPr lang="zh-CN" altLang="en-US" dirty="0" smtClean="0"/>
              <a:t> </a:t>
            </a:r>
            <a:r>
              <a:rPr lang="en-US" altLang="zh-CN" dirty="0" smtClean="0"/>
              <a:t>of</a:t>
            </a:r>
            <a:r>
              <a:rPr lang="zh-CN" altLang="en-US" dirty="0" smtClean="0"/>
              <a:t> </a:t>
            </a:r>
            <a:r>
              <a:rPr lang="en-US" dirty="0"/>
              <a:t>Logistic regression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9283" y="2331244"/>
            <a:ext cx="3035300" cy="9017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833" y="2331244"/>
            <a:ext cx="4089400" cy="901700"/>
          </a:xfrm>
          <a:prstGeom prst="rect">
            <a:avLst/>
          </a:prstGeom>
        </p:spPr>
      </p:pic>
      <p:sp>
        <p:nvSpPr>
          <p:cNvPr id="6" name="TextBox 5"/>
          <p:cNvSpPr txBox="1"/>
          <p:nvPr/>
        </p:nvSpPr>
        <p:spPr>
          <a:xfrm>
            <a:off x="2116667" y="1826300"/>
            <a:ext cx="1301959" cy="369332"/>
          </a:xfrm>
          <a:prstGeom prst="rect">
            <a:avLst/>
          </a:prstGeom>
          <a:noFill/>
        </p:spPr>
        <p:txBody>
          <a:bodyPr wrap="none" rtlCol="0">
            <a:spAutoFit/>
          </a:bodyPr>
          <a:lstStyle/>
          <a:p>
            <a:r>
              <a:rPr lang="en-US" altLang="zh-CN" dirty="0" smtClean="0"/>
              <a:t>3</a:t>
            </a:r>
            <a:r>
              <a:rPr lang="zh-CN" altLang="en-US" dirty="0" smtClean="0"/>
              <a:t> </a:t>
            </a:r>
            <a:r>
              <a:rPr lang="en-US" altLang="zh-CN" dirty="0" smtClean="0"/>
              <a:t>class</a:t>
            </a:r>
            <a:r>
              <a:rPr lang="zh-CN" altLang="en-US" dirty="0" smtClean="0"/>
              <a:t> </a:t>
            </a:r>
            <a:r>
              <a:rPr lang="en-US" altLang="zh-CN" dirty="0" smtClean="0"/>
              <a:t>label</a:t>
            </a:r>
            <a:endParaRPr lang="en-US" dirty="0"/>
          </a:p>
        </p:txBody>
      </p:sp>
      <p:sp>
        <p:nvSpPr>
          <p:cNvPr id="9" name="TextBox 8"/>
          <p:cNvSpPr txBox="1"/>
          <p:nvPr/>
        </p:nvSpPr>
        <p:spPr>
          <a:xfrm>
            <a:off x="6350000" y="1826300"/>
            <a:ext cx="1418978" cy="369332"/>
          </a:xfrm>
          <a:prstGeom prst="rect">
            <a:avLst/>
          </a:prstGeom>
          <a:noFill/>
        </p:spPr>
        <p:txBody>
          <a:bodyPr wrap="none" rtlCol="0">
            <a:spAutoFit/>
          </a:bodyPr>
          <a:lstStyle/>
          <a:p>
            <a:r>
              <a:rPr lang="en-US" altLang="zh-CN" dirty="0" smtClean="0"/>
              <a:t>12</a:t>
            </a:r>
            <a:r>
              <a:rPr lang="zh-CN" altLang="en-US" dirty="0" smtClean="0"/>
              <a:t> </a:t>
            </a:r>
            <a:r>
              <a:rPr lang="en-US" altLang="zh-CN" dirty="0" smtClean="0"/>
              <a:t>class</a:t>
            </a:r>
            <a:r>
              <a:rPr lang="zh-CN" altLang="en-US" dirty="0" smtClean="0"/>
              <a:t> </a:t>
            </a:r>
            <a:r>
              <a:rPr lang="en-US" altLang="zh-CN" dirty="0" smtClean="0"/>
              <a:t>label</a:t>
            </a:r>
            <a:endParaRPr lang="en-US" dirty="0"/>
          </a:p>
        </p:txBody>
      </p:sp>
    </p:spTree>
    <p:extLst>
      <p:ext uri="{BB962C8B-B14F-4D97-AF65-F5344CB8AC3E}">
        <p14:creationId xmlns:p14="http://schemas.microsoft.com/office/powerpoint/2010/main" val="1880727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trees:</a:t>
            </a:r>
            <a:br>
              <a:rPr lang="en-US" dirty="0"/>
            </a:br>
            <a:endParaRPr lang="en-US" dirty="0"/>
          </a:p>
        </p:txBody>
      </p:sp>
      <p:sp>
        <p:nvSpPr>
          <p:cNvPr id="3" name="Content Placeholder 2"/>
          <p:cNvSpPr>
            <a:spLocks noGrp="1"/>
          </p:cNvSpPr>
          <p:nvPr>
            <p:ph idx="1"/>
          </p:nvPr>
        </p:nvSpPr>
        <p:spPr/>
        <p:txBody>
          <a:bodyPr/>
          <a:lstStyle/>
          <a:p>
            <a:r>
              <a:rPr lang="en-US" dirty="0"/>
              <a:t>The decision tree is a greedy algorithm that performs a recursive binary partitioning among features. Each partition is chosen greedily by selecting the best split from a set of possible splits, in order to maximize the information gain at a tree node. And the recursive tree construction stopped at a node when it meets specific conditions. </a:t>
            </a:r>
          </a:p>
        </p:txBody>
      </p:sp>
    </p:spTree>
    <p:extLst>
      <p:ext uri="{BB962C8B-B14F-4D97-AF65-F5344CB8AC3E}">
        <p14:creationId xmlns:p14="http://schemas.microsoft.com/office/powerpoint/2010/main" val="57757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Accuracy</a:t>
            </a:r>
            <a:r>
              <a:rPr lang="zh-CN" altLang="en-US" b="1" dirty="0"/>
              <a:t> </a:t>
            </a:r>
            <a:r>
              <a:rPr lang="en-US" altLang="zh-CN" b="1" dirty="0"/>
              <a:t>of</a:t>
            </a:r>
            <a:r>
              <a:rPr lang="zh-CN" altLang="en-US" b="1" dirty="0"/>
              <a:t> </a:t>
            </a:r>
            <a:r>
              <a:rPr lang="en-US" altLang="zh-CN" b="1" dirty="0" smtClean="0"/>
              <a:t>Decision</a:t>
            </a:r>
            <a:r>
              <a:rPr lang="zh-CN" altLang="en-US" b="1" dirty="0" smtClean="0"/>
              <a:t> </a:t>
            </a:r>
            <a:r>
              <a:rPr lang="en-US" altLang="zh-CN" b="1" dirty="0"/>
              <a:t>tree</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50" y="2343944"/>
            <a:ext cx="2959100" cy="876300"/>
          </a:xfrm>
        </p:spPr>
      </p:pic>
      <p:sp>
        <p:nvSpPr>
          <p:cNvPr id="6" name="TextBox 5"/>
          <p:cNvSpPr txBox="1"/>
          <p:nvPr/>
        </p:nvSpPr>
        <p:spPr>
          <a:xfrm>
            <a:off x="2116667" y="1826300"/>
            <a:ext cx="1301959" cy="369332"/>
          </a:xfrm>
          <a:prstGeom prst="rect">
            <a:avLst/>
          </a:prstGeom>
          <a:noFill/>
        </p:spPr>
        <p:txBody>
          <a:bodyPr wrap="none" rtlCol="0">
            <a:spAutoFit/>
          </a:bodyPr>
          <a:lstStyle/>
          <a:p>
            <a:r>
              <a:rPr lang="en-US" altLang="zh-CN" dirty="0" smtClean="0"/>
              <a:t>3</a:t>
            </a:r>
            <a:r>
              <a:rPr lang="zh-CN" altLang="en-US" dirty="0" smtClean="0"/>
              <a:t> </a:t>
            </a:r>
            <a:r>
              <a:rPr lang="en-US" altLang="zh-CN" dirty="0" smtClean="0"/>
              <a:t>class</a:t>
            </a:r>
            <a:r>
              <a:rPr lang="zh-CN" altLang="en-US" dirty="0" smtClean="0"/>
              <a:t> </a:t>
            </a:r>
            <a:r>
              <a:rPr lang="en-US" altLang="zh-CN" dirty="0" smtClean="0"/>
              <a:t>label</a:t>
            </a:r>
            <a:endParaRPr lang="en-US" dirty="0"/>
          </a:p>
        </p:txBody>
      </p:sp>
      <p:sp>
        <p:nvSpPr>
          <p:cNvPr id="9" name="TextBox 8"/>
          <p:cNvSpPr txBox="1"/>
          <p:nvPr/>
        </p:nvSpPr>
        <p:spPr>
          <a:xfrm>
            <a:off x="6350000" y="1826300"/>
            <a:ext cx="1418978" cy="369332"/>
          </a:xfrm>
          <a:prstGeom prst="rect">
            <a:avLst/>
          </a:prstGeom>
          <a:noFill/>
        </p:spPr>
        <p:txBody>
          <a:bodyPr wrap="none" rtlCol="0">
            <a:spAutoFit/>
          </a:bodyPr>
          <a:lstStyle/>
          <a:p>
            <a:r>
              <a:rPr lang="en-US" altLang="zh-CN" dirty="0" smtClean="0"/>
              <a:t>12</a:t>
            </a:r>
            <a:r>
              <a:rPr lang="zh-CN" altLang="en-US" dirty="0" smtClean="0"/>
              <a:t> </a:t>
            </a:r>
            <a:r>
              <a:rPr lang="en-US" altLang="zh-CN" dirty="0" smtClean="0"/>
              <a:t>class</a:t>
            </a:r>
            <a:r>
              <a:rPr lang="zh-CN" altLang="en-US" dirty="0" smtClean="0"/>
              <a:t> </a:t>
            </a:r>
            <a:r>
              <a:rPr lang="en-US" altLang="zh-CN" dirty="0" smtClean="0"/>
              <a:t>label</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433" y="2343944"/>
            <a:ext cx="3276600" cy="901700"/>
          </a:xfrm>
          <a:prstGeom prst="rect">
            <a:avLst/>
          </a:prstGeom>
        </p:spPr>
      </p:pic>
    </p:spTree>
    <p:extLst>
      <p:ext uri="{BB962C8B-B14F-4D97-AF65-F5344CB8AC3E}">
        <p14:creationId xmlns:p14="http://schemas.microsoft.com/office/powerpoint/2010/main" val="728353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 </a:t>
            </a:r>
          </a:p>
        </p:txBody>
      </p:sp>
      <p:sp>
        <p:nvSpPr>
          <p:cNvPr id="3" name="Content Placeholder 2"/>
          <p:cNvSpPr>
            <a:spLocks noGrp="1"/>
          </p:cNvSpPr>
          <p:nvPr>
            <p:ph idx="1"/>
          </p:nvPr>
        </p:nvSpPr>
        <p:spPr/>
        <p:txBody>
          <a:bodyPr/>
          <a:lstStyle/>
          <a:p>
            <a:r>
              <a:rPr lang="en-US" dirty="0"/>
              <a:t>Random forests are ensembles of decision trees. They combine many decision trees in order to gain accuracy while reduce the risk of overfitting. </a:t>
            </a:r>
          </a:p>
          <a:p>
            <a:endParaRPr lang="en-US" dirty="0"/>
          </a:p>
        </p:txBody>
      </p:sp>
    </p:spTree>
    <p:extLst>
      <p:ext uri="{BB962C8B-B14F-4D97-AF65-F5344CB8AC3E}">
        <p14:creationId xmlns:p14="http://schemas.microsoft.com/office/powerpoint/2010/main" val="774990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Accuracy</a:t>
            </a:r>
            <a:r>
              <a:rPr lang="zh-CN" altLang="en-US" b="1" dirty="0"/>
              <a:t> </a:t>
            </a:r>
            <a:r>
              <a:rPr lang="en-US" altLang="zh-CN" b="1" dirty="0"/>
              <a:t>of</a:t>
            </a:r>
            <a:r>
              <a:rPr lang="zh-CN" altLang="en-US" b="1" dirty="0"/>
              <a:t> </a:t>
            </a:r>
            <a:r>
              <a:rPr lang="en-US" altLang="zh-CN" b="1" dirty="0" smtClean="0"/>
              <a:t>Random</a:t>
            </a:r>
            <a:r>
              <a:rPr lang="zh-CN" altLang="en-US" b="1" dirty="0" smtClean="0"/>
              <a:t> </a:t>
            </a:r>
            <a:r>
              <a:rPr lang="en-US" altLang="zh-CN" b="1" dirty="0" smtClean="0"/>
              <a:t>forest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067" y="2343944"/>
            <a:ext cx="3048000" cy="1244600"/>
          </a:xfrm>
        </p:spPr>
      </p:pic>
      <p:sp>
        <p:nvSpPr>
          <p:cNvPr id="6" name="TextBox 5"/>
          <p:cNvSpPr txBox="1"/>
          <p:nvPr/>
        </p:nvSpPr>
        <p:spPr>
          <a:xfrm>
            <a:off x="2116667" y="1826300"/>
            <a:ext cx="1301959" cy="369332"/>
          </a:xfrm>
          <a:prstGeom prst="rect">
            <a:avLst/>
          </a:prstGeom>
          <a:noFill/>
        </p:spPr>
        <p:txBody>
          <a:bodyPr wrap="none" rtlCol="0">
            <a:spAutoFit/>
          </a:bodyPr>
          <a:lstStyle/>
          <a:p>
            <a:r>
              <a:rPr lang="en-US" altLang="zh-CN" dirty="0" smtClean="0"/>
              <a:t>3</a:t>
            </a:r>
            <a:r>
              <a:rPr lang="zh-CN" altLang="en-US" dirty="0" smtClean="0"/>
              <a:t> </a:t>
            </a:r>
            <a:r>
              <a:rPr lang="en-US" altLang="zh-CN" dirty="0" smtClean="0"/>
              <a:t>class</a:t>
            </a:r>
            <a:r>
              <a:rPr lang="zh-CN" altLang="en-US" dirty="0" smtClean="0"/>
              <a:t> </a:t>
            </a:r>
            <a:r>
              <a:rPr lang="en-US" altLang="zh-CN" dirty="0" smtClean="0"/>
              <a:t>label</a:t>
            </a:r>
            <a:endParaRPr lang="en-US" dirty="0"/>
          </a:p>
        </p:txBody>
      </p:sp>
      <p:sp>
        <p:nvSpPr>
          <p:cNvPr id="9" name="TextBox 8"/>
          <p:cNvSpPr txBox="1"/>
          <p:nvPr/>
        </p:nvSpPr>
        <p:spPr>
          <a:xfrm>
            <a:off x="6350000" y="1826300"/>
            <a:ext cx="1418978" cy="369332"/>
          </a:xfrm>
          <a:prstGeom prst="rect">
            <a:avLst/>
          </a:prstGeom>
          <a:noFill/>
        </p:spPr>
        <p:txBody>
          <a:bodyPr wrap="none" rtlCol="0">
            <a:spAutoFit/>
          </a:bodyPr>
          <a:lstStyle/>
          <a:p>
            <a:r>
              <a:rPr lang="en-US" altLang="zh-CN" dirty="0" smtClean="0"/>
              <a:t>12</a:t>
            </a:r>
            <a:r>
              <a:rPr lang="zh-CN" altLang="en-US" dirty="0" smtClean="0"/>
              <a:t> </a:t>
            </a:r>
            <a:r>
              <a:rPr lang="en-US" altLang="zh-CN" dirty="0" smtClean="0"/>
              <a:t>class</a:t>
            </a:r>
            <a:r>
              <a:rPr lang="zh-CN" altLang="en-US" dirty="0" smtClean="0"/>
              <a:t> </a:t>
            </a:r>
            <a:r>
              <a:rPr lang="en-US" altLang="zh-CN" dirty="0" smtClean="0"/>
              <a:t>label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739" y="2397655"/>
            <a:ext cx="3111500" cy="1181100"/>
          </a:xfrm>
          <a:prstGeom prst="rect">
            <a:avLst/>
          </a:prstGeom>
        </p:spPr>
      </p:pic>
    </p:spTree>
    <p:extLst>
      <p:ext uri="{BB962C8B-B14F-4D97-AF65-F5344CB8AC3E}">
        <p14:creationId xmlns:p14="http://schemas.microsoft.com/office/powerpoint/2010/main" val="78056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Naïve Bayes:</a:t>
            </a:r>
            <a:br>
              <a:rPr lang="en-US" dirty="0"/>
            </a:br>
            <a:endParaRPr lang="en-US" dirty="0"/>
          </a:p>
        </p:txBody>
      </p:sp>
      <p:sp>
        <p:nvSpPr>
          <p:cNvPr id="3" name="Content Placeholder 2"/>
          <p:cNvSpPr>
            <a:spLocks noGrp="1"/>
          </p:cNvSpPr>
          <p:nvPr>
            <p:ph idx="1"/>
          </p:nvPr>
        </p:nvSpPr>
        <p:spPr/>
        <p:txBody>
          <a:bodyPr/>
          <a:lstStyle/>
          <a:p>
            <a:r>
              <a:rPr lang="en-US" dirty="0"/>
              <a:t>Naive Bayes </a:t>
            </a:r>
            <a:r>
              <a:rPr lang="en-US" dirty="0" smtClean="0"/>
              <a:t>computes </a:t>
            </a:r>
            <a:r>
              <a:rPr lang="en-US" dirty="0"/>
              <a:t>the conditional probability distribution of each feature given label, and then it applies Bayes’ theorem to compute the conditional probability distribution of label given an observation and use it for prediction </a:t>
            </a:r>
          </a:p>
        </p:txBody>
      </p:sp>
    </p:spTree>
    <p:extLst>
      <p:ext uri="{BB962C8B-B14F-4D97-AF65-F5344CB8AC3E}">
        <p14:creationId xmlns:p14="http://schemas.microsoft.com/office/powerpoint/2010/main" val="2053938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a:t>Accuracy</a:t>
            </a:r>
            <a:r>
              <a:rPr lang="zh-CN" altLang="en-US" b="1" dirty="0"/>
              <a:t> </a:t>
            </a:r>
            <a:r>
              <a:rPr lang="en-US" altLang="zh-CN" b="1" dirty="0"/>
              <a:t>of</a:t>
            </a:r>
            <a:r>
              <a:rPr lang="zh-CN" altLang="en-US" b="1" dirty="0"/>
              <a:t> </a:t>
            </a:r>
            <a:r>
              <a:rPr lang="en-US" b="1" dirty="0"/>
              <a:t>Naïve Bayes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6634" y="2280710"/>
            <a:ext cx="2971800" cy="1270000"/>
          </a:xfrm>
        </p:spPr>
      </p:pic>
      <p:sp>
        <p:nvSpPr>
          <p:cNvPr id="6" name="TextBox 5"/>
          <p:cNvSpPr txBox="1"/>
          <p:nvPr/>
        </p:nvSpPr>
        <p:spPr>
          <a:xfrm>
            <a:off x="2116667" y="1826300"/>
            <a:ext cx="1301959" cy="369332"/>
          </a:xfrm>
          <a:prstGeom prst="rect">
            <a:avLst/>
          </a:prstGeom>
          <a:noFill/>
        </p:spPr>
        <p:txBody>
          <a:bodyPr wrap="none" rtlCol="0">
            <a:spAutoFit/>
          </a:bodyPr>
          <a:lstStyle/>
          <a:p>
            <a:r>
              <a:rPr lang="en-US" altLang="zh-CN" dirty="0" smtClean="0"/>
              <a:t>3</a:t>
            </a:r>
            <a:r>
              <a:rPr lang="zh-CN" altLang="en-US" dirty="0" smtClean="0"/>
              <a:t> </a:t>
            </a:r>
            <a:r>
              <a:rPr lang="en-US" altLang="zh-CN" dirty="0" smtClean="0"/>
              <a:t>class</a:t>
            </a:r>
            <a:r>
              <a:rPr lang="zh-CN" altLang="en-US" dirty="0" smtClean="0"/>
              <a:t> </a:t>
            </a:r>
            <a:r>
              <a:rPr lang="en-US" altLang="zh-CN" dirty="0" smtClean="0"/>
              <a:t>label</a:t>
            </a:r>
            <a:endParaRPr lang="en-US" dirty="0"/>
          </a:p>
        </p:txBody>
      </p:sp>
      <p:sp>
        <p:nvSpPr>
          <p:cNvPr id="9" name="TextBox 8"/>
          <p:cNvSpPr txBox="1"/>
          <p:nvPr/>
        </p:nvSpPr>
        <p:spPr>
          <a:xfrm>
            <a:off x="6350000" y="1826300"/>
            <a:ext cx="1418978" cy="369332"/>
          </a:xfrm>
          <a:prstGeom prst="rect">
            <a:avLst/>
          </a:prstGeom>
          <a:noFill/>
        </p:spPr>
        <p:txBody>
          <a:bodyPr wrap="none" rtlCol="0">
            <a:spAutoFit/>
          </a:bodyPr>
          <a:lstStyle/>
          <a:p>
            <a:r>
              <a:rPr lang="en-US" altLang="zh-CN" dirty="0" smtClean="0"/>
              <a:t>12</a:t>
            </a:r>
            <a:r>
              <a:rPr lang="zh-CN" altLang="en-US" dirty="0" smtClean="0"/>
              <a:t> </a:t>
            </a:r>
            <a:r>
              <a:rPr lang="en-US" altLang="zh-CN" dirty="0" smtClean="0"/>
              <a:t>class</a:t>
            </a:r>
            <a:r>
              <a:rPr lang="zh-CN" altLang="en-US" dirty="0" smtClean="0"/>
              <a:t> </a:t>
            </a:r>
            <a:r>
              <a:rPr lang="en-US" altLang="zh-CN" dirty="0" smtClean="0"/>
              <a:t>label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389" y="2617260"/>
            <a:ext cx="2870200" cy="596900"/>
          </a:xfrm>
          <a:prstGeom prst="rect">
            <a:avLst/>
          </a:prstGeom>
        </p:spPr>
      </p:pic>
    </p:spTree>
    <p:extLst>
      <p:ext uri="{BB962C8B-B14F-4D97-AF65-F5344CB8AC3E}">
        <p14:creationId xmlns:p14="http://schemas.microsoft.com/office/powerpoint/2010/main" val="1896899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5861547"/>
              </p:ext>
            </p:extLst>
          </p:nvPr>
        </p:nvGraphicFramePr>
        <p:xfrm>
          <a:off x="838200" y="1690688"/>
          <a:ext cx="7975600" cy="2932110"/>
        </p:xfrm>
        <a:graphic>
          <a:graphicData uri="http://schemas.openxmlformats.org/drawingml/2006/table">
            <a:tbl>
              <a:tblPr firstRow="1" firstCol="1" bandRow="1">
                <a:tableStyleId>{5C22544A-7EE6-4342-B048-85BDC9FD1C3A}</a:tableStyleId>
              </a:tblPr>
              <a:tblGrid>
                <a:gridCol w="2658213"/>
                <a:gridCol w="2658213"/>
                <a:gridCol w="2659174"/>
              </a:tblGrid>
              <a:tr h="574566">
                <a:tc>
                  <a:txBody>
                    <a:bodyPr/>
                    <a:lstStyle/>
                    <a:p>
                      <a:pPr marL="0" marR="0" algn="just">
                        <a:spcBef>
                          <a:spcPts val="0"/>
                        </a:spcBef>
                        <a:spcAft>
                          <a:spcPts val="0"/>
                        </a:spcAft>
                      </a:pPr>
                      <a:r>
                        <a:rPr lang="en-US" sz="2000" kern="100">
                          <a:effectLst/>
                        </a:rPr>
                        <a:t> </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3 class</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12 class</a:t>
                      </a:r>
                      <a:endParaRPr lang="en-US" sz="2000" kern="100">
                        <a:effectLst/>
                        <a:latin typeface="Calibri" charset="0"/>
                        <a:ea typeface="宋体" charset="-122"/>
                        <a:cs typeface="Times New Roman" charset="0"/>
                      </a:endParaRPr>
                    </a:p>
                  </a:txBody>
                  <a:tcPr marL="68580" marR="68580" marT="0" marB="0"/>
                </a:tc>
              </a:tr>
              <a:tr h="574566">
                <a:tc>
                  <a:txBody>
                    <a:bodyPr/>
                    <a:lstStyle/>
                    <a:p>
                      <a:pPr marL="0" marR="0" algn="just">
                        <a:spcBef>
                          <a:spcPts val="0"/>
                        </a:spcBef>
                        <a:spcAft>
                          <a:spcPts val="0"/>
                        </a:spcAft>
                      </a:pPr>
                      <a:r>
                        <a:rPr lang="en-US" sz="2000" kern="100">
                          <a:effectLst/>
                        </a:rPr>
                        <a:t>Decision trees</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dirty="0">
                          <a:effectLst/>
                        </a:rPr>
                        <a:t>0.6207</a:t>
                      </a:r>
                      <a:endParaRPr lang="en-US" sz="2000" kern="1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0.4143</a:t>
                      </a:r>
                      <a:endParaRPr lang="en-US" sz="2000" kern="100">
                        <a:effectLst/>
                        <a:latin typeface="Calibri" charset="0"/>
                        <a:ea typeface="宋体" charset="-122"/>
                        <a:cs typeface="Times New Roman" charset="0"/>
                      </a:endParaRPr>
                    </a:p>
                  </a:txBody>
                  <a:tcPr marL="68580" marR="68580" marT="0" marB="0"/>
                </a:tc>
              </a:tr>
              <a:tr h="574566">
                <a:tc>
                  <a:txBody>
                    <a:bodyPr/>
                    <a:lstStyle/>
                    <a:p>
                      <a:pPr marL="0" marR="0" algn="just">
                        <a:spcBef>
                          <a:spcPts val="0"/>
                        </a:spcBef>
                        <a:spcAft>
                          <a:spcPts val="0"/>
                        </a:spcAft>
                      </a:pPr>
                      <a:r>
                        <a:rPr lang="en-US" sz="2000" kern="100">
                          <a:effectLst/>
                        </a:rPr>
                        <a:t>Naïve Bayes</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0.6550</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0.3785</a:t>
                      </a:r>
                      <a:endParaRPr lang="en-US" sz="2000" kern="100">
                        <a:effectLst/>
                        <a:latin typeface="Calibri" charset="0"/>
                        <a:ea typeface="宋体" charset="-122"/>
                        <a:cs typeface="Times New Roman" charset="0"/>
                      </a:endParaRPr>
                    </a:p>
                  </a:txBody>
                  <a:tcPr marL="68580" marR="68580" marT="0" marB="0"/>
                </a:tc>
              </a:tr>
              <a:tr h="574566">
                <a:tc>
                  <a:txBody>
                    <a:bodyPr/>
                    <a:lstStyle/>
                    <a:p>
                      <a:pPr marL="0" marR="0" algn="just">
                        <a:spcBef>
                          <a:spcPts val="0"/>
                        </a:spcBef>
                        <a:spcAft>
                          <a:spcPts val="0"/>
                        </a:spcAft>
                      </a:pPr>
                      <a:r>
                        <a:rPr lang="en-US" sz="2000" kern="100">
                          <a:effectLst/>
                        </a:rPr>
                        <a:t>Random forests</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0.6332</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a:effectLst/>
                        </a:rPr>
                        <a:t>0.2869</a:t>
                      </a:r>
                      <a:endParaRPr lang="en-US" sz="2000" kern="100">
                        <a:effectLst/>
                        <a:latin typeface="Calibri" charset="0"/>
                        <a:ea typeface="宋体" charset="-122"/>
                        <a:cs typeface="Times New Roman" charset="0"/>
                      </a:endParaRPr>
                    </a:p>
                  </a:txBody>
                  <a:tcPr marL="68580" marR="68580" marT="0" marB="0"/>
                </a:tc>
              </a:tr>
              <a:tr h="633846">
                <a:tc>
                  <a:txBody>
                    <a:bodyPr/>
                    <a:lstStyle/>
                    <a:p>
                      <a:pPr marL="0" marR="0" algn="just">
                        <a:spcBef>
                          <a:spcPts val="0"/>
                        </a:spcBef>
                        <a:spcAft>
                          <a:spcPts val="0"/>
                        </a:spcAft>
                      </a:pPr>
                      <a:r>
                        <a:rPr lang="en-US" sz="2000" kern="100">
                          <a:effectLst/>
                        </a:rPr>
                        <a:t>Logistic regression</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tabLst>
                          <a:tab pos="431800" algn="l"/>
                        </a:tabLst>
                      </a:pPr>
                      <a:r>
                        <a:rPr lang="en-US" sz="2000" kern="100">
                          <a:effectLst/>
                        </a:rPr>
                        <a:t>0.5252</a:t>
                      </a:r>
                      <a:endParaRPr lang="en-US" sz="2000" kern="1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2000" kern="100" dirty="0">
                          <a:effectLst/>
                        </a:rPr>
                        <a:t>0.4993</a:t>
                      </a:r>
                      <a:endParaRPr lang="en-US" sz="2000" kern="100" dirty="0">
                        <a:effectLst/>
                        <a:latin typeface="Calibri" charset="0"/>
                        <a:ea typeface="宋体" charset="-122"/>
                        <a:cs typeface="Times New Roman" charset="0"/>
                      </a:endParaRPr>
                    </a:p>
                  </a:txBody>
                  <a:tcPr marL="68580" marR="68580" marT="0" marB="0"/>
                </a:tc>
              </a:tr>
            </a:tbl>
          </a:graphicData>
        </a:graphic>
      </p:graphicFrame>
      <p:sp>
        <p:nvSpPr>
          <p:cNvPr id="5" name="Rectangle 4"/>
          <p:cNvSpPr/>
          <p:nvPr/>
        </p:nvSpPr>
        <p:spPr>
          <a:xfrm>
            <a:off x="660399" y="4892302"/>
            <a:ext cx="9414933" cy="1144929"/>
          </a:xfrm>
          <a:prstGeom prst="rect">
            <a:avLst/>
          </a:prstGeom>
        </p:spPr>
        <p:txBody>
          <a:bodyPr wrap="square">
            <a:spAutoFit/>
          </a:bodyPr>
          <a:lstStyle/>
          <a:p>
            <a:pPr marL="228600" indent="-228600" defTabSz="914400">
              <a:lnSpc>
                <a:spcPct val="90000"/>
              </a:lnSpc>
              <a:spcBef>
                <a:spcPts val="1000"/>
              </a:spcBef>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significant </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better result in 3 class labels than that of 12 class </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labels  </a:t>
            </a:r>
          </a:p>
          <a:p>
            <a:pPr marL="342900" indent="-342900">
              <a:buAutoNum type="arabicPeriod"/>
            </a:pPr>
            <a:endParaRPr lang="en-US" dirty="0"/>
          </a:p>
        </p:txBody>
      </p:sp>
    </p:spTree>
    <p:extLst>
      <p:ext uri="{BB962C8B-B14F-4D97-AF65-F5344CB8AC3E}">
        <p14:creationId xmlns:p14="http://schemas.microsoft.com/office/powerpoint/2010/main" val="180302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90525"/>
            <a:ext cx="10515600" cy="1325563"/>
          </a:xfrm>
        </p:spPr>
        <p:txBody>
          <a:bodyPr>
            <a:normAutofit/>
          </a:bodyPr>
          <a:lstStyle/>
          <a:p>
            <a:r>
              <a:rPr lang="en-US" sz="4000" dirty="0" smtClean="0"/>
              <a:t>Algorithm and </a:t>
            </a:r>
            <a:r>
              <a:rPr lang="en-US" sz="4000" dirty="0"/>
              <a:t>pseudocode </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1488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zh-CN" dirty="0" smtClean="0"/>
              <a:t>Good enough in 3 class label.</a:t>
            </a:r>
          </a:p>
          <a:p>
            <a:r>
              <a:rPr lang="en-US" altLang="zh-CN" dirty="0" smtClean="0"/>
              <a:t>Can</a:t>
            </a:r>
            <a:r>
              <a:rPr lang="zh-CN" altLang="en-US" dirty="0" smtClean="0"/>
              <a:t> </a:t>
            </a:r>
            <a:r>
              <a:rPr lang="en-US" altLang="zh-CN" dirty="0" smtClean="0"/>
              <a:t>we</a:t>
            </a:r>
            <a:r>
              <a:rPr lang="zh-CN" altLang="en-US" dirty="0" smtClean="0"/>
              <a:t> </a:t>
            </a:r>
            <a:r>
              <a:rPr lang="en-US" altLang="zh-CN" dirty="0" smtClean="0"/>
              <a:t>do</a:t>
            </a:r>
            <a:r>
              <a:rPr lang="zh-CN" altLang="en-US" dirty="0" smtClean="0"/>
              <a:t> </a:t>
            </a:r>
            <a:r>
              <a:rPr lang="en-US" altLang="zh-CN" dirty="0" smtClean="0"/>
              <a:t>better in 12 class label?</a:t>
            </a:r>
            <a:endParaRPr lang="en-US" dirty="0"/>
          </a:p>
        </p:txBody>
      </p:sp>
    </p:spTree>
    <p:extLst>
      <p:ext uri="{BB962C8B-B14F-4D97-AF65-F5344CB8AC3E}">
        <p14:creationId xmlns:p14="http://schemas.microsoft.com/office/powerpoint/2010/main" val="256759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9700" y="2421185"/>
            <a:ext cx="9144000" cy="1641490"/>
          </a:xfrm>
        </p:spPr>
        <p:txBody>
          <a:bodyPr/>
          <a:lstStyle/>
          <a:p>
            <a:pPr algn="ctr"/>
            <a:r>
              <a:rPr lang="en-US" dirty="0" smtClean="0"/>
              <a:t>Part </a:t>
            </a:r>
            <a:r>
              <a:rPr lang="en-US" dirty="0"/>
              <a:t>2</a:t>
            </a:r>
          </a:p>
        </p:txBody>
      </p:sp>
    </p:spTree>
    <p:extLst>
      <p:ext uri="{BB962C8B-B14F-4D97-AF65-F5344CB8AC3E}">
        <p14:creationId xmlns:p14="http://schemas.microsoft.com/office/powerpoint/2010/main" val="9010246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r>
              <a:rPr lang="en-US" dirty="0"/>
              <a:t> </a:t>
            </a:r>
            <a:r>
              <a:rPr lang="en-US" dirty="0" smtClean="0"/>
              <a:t>did I do?</a:t>
            </a:r>
            <a:endParaRPr lang="en-US" dirty="0"/>
          </a:p>
        </p:txBody>
      </p:sp>
    </p:spTree>
    <p:extLst>
      <p:ext uri="{BB962C8B-B14F-4D97-AF65-F5344CB8AC3E}">
        <p14:creationId xmlns:p14="http://schemas.microsoft.com/office/powerpoint/2010/main" val="1613341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Training/Testing data</a:t>
            </a:r>
          </a:p>
        </p:txBody>
      </p:sp>
      <p:sp>
        <p:nvSpPr>
          <p:cNvPr id="3" name="Content Placeholder 2"/>
          <p:cNvSpPr>
            <a:spLocks noGrp="1"/>
          </p:cNvSpPr>
          <p:nvPr>
            <p:ph idx="1"/>
          </p:nvPr>
        </p:nvSpPr>
        <p:spPr/>
        <p:txBody>
          <a:bodyPr/>
          <a:lstStyle/>
          <a:p>
            <a:r>
              <a:rPr lang="en-US" dirty="0" smtClean="0"/>
              <a:t>Matrix we got from “bag of words”</a:t>
            </a:r>
          </a:p>
          <a:p>
            <a:r>
              <a:rPr lang="en-US" dirty="0"/>
              <a:t>Randomly separate the data in the radio of 6:1(roughly) into Training and Testing</a:t>
            </a:r>
          </a:p>
          <a:p>
            <a:pPr marL="45720" indent="0">
              <a:buNone/>
            </a:pPr>
            <a:endParaRPr lang="en-US" dirty="0" smtClean="0"/>
          </a:p>
          <a:p>
            <a:endParaRPr lang="en-US" dirty="0"/>
          </a:p>
        </p:txBody>
      </p:sp>
    </p:spTree>
    <p:extLst>
      <p:ext uri="{BB962C8B-B14F-4D97-AF65-F5344CB8AC3E}">
        <p14:creationId xmlns:p14="http://schemas.microsoft.com/office/powerpoint/2010/main" val="12976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idx="1"/>
          </p:nvPr>
        </p:nvSpPr>
        <p:spPr/>
        <p:txBody>
          <a:bodyPr/>
          <a:lstStyle/>
          <a:p>
            <a:r>
              <a:rPr lang="en-US" dirty="0" smtClean="0"/>
              <a:t>Naïve Bayes</a:t>
            </a:r>
          </a:p>
          <a:p>
            <a:r>
              <a:rPr lang="en-US" dirty="0" smtClean="0"/>
              <a:t>Neural Network</a:t>
            </a:r>
            <a:endParaRPr lang="en-US" dirty="0"/>
          </a:p>
        </p:txBody>
      </p:sp>
      <p:pic>
        <p:nvPicPr>
          <p:cNvPr id="4" name="Picture 3" descr="naive-bayes-classifi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22" y="529219"/>
            <a:ext cx="5563171" cy="3563907"/>
          </a:xfrm>
          <a:prstGeom prst="rect">
            <a:avLst/>
          </a:prstGeom>
        </p:spPr>
      </p:pic>
      <p:pic>
        <p:nvPicPr>
          <p:cNvPr id="5" name="Picture 4" descr="34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1143" y="2554062"/>
            <a:ext cx="5675531" cy="3782999"/>
          </a:xfrm>
          <a:prstGeom prst="rect">
            <a:avLst/>
          </a:prstGeom>
        </p:spPr>
      </p:pic>
    </p:spTree>
    <p:extLst>
      <p:ext uri="{BB962C8B-B14F-4D97-AF65-F5344CB8AC3E}">
        <p14:creationId xmlns:p14="http://schemas.microsoft.com/office/powerpoint/2010/main" val="207592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a:t>
            </a:r>
            <a:endParaRPr lang="en-US" dirty="0"/>
          </a:p>
        </p:txBody>
      </p:sp>
      <p:sp>
        <p:nvSpPr>
          <p:cNvPr id="3" name="Content Placeholder 2"/>
          <p:cNvSpPr>
            <a:spLocks noGrp="1"/>
          </p:cNvSpPr>
          <p:nvPr>
            <p:ph idx="1"/>
          </p:nvPr>
        </p:nvSpPr>
        <p:spPr/>
        <p:txBody>
          <a:bodyPr/>
          <a:lstStyle/>
          <a:p>
            <a:r>
              <a:rPr lang="en-US" dirty="0" smtClean="0"/>
              <a:t>Naïve </a:t>
            </a:r>
            <a:r>
              <a:rPr lang="en-US" dirty="0"/>
              <a:t>B</a:t>
            </a:r>
            <a:r>
              <a:rPr lang="en-US" dirty="0" smtClean="0"/>
              <a:t>ayes: </a:t>
            </a:r>
          </a:p>
          <a:p>
            <a:r>
              <a:rPr lang="en-US" sz="1800" i="1" dirty="0"/>
              <a:t>Few seconds</a:t>
            </a:r>
          </a:p>
          <a:p>
            <a:r>
              <a:rPr lang="en-US" dirty="0" smtClean="0"/>
              <a:t>Neural Network: </a:t>
            </a:r>
          </a:p>
          <a:p>
            <a:r>
              <a:rPr lang="en-US" sz="1800" i="1" dirty="0"/>
              <a:t>Around 30 min in one computer</a:t>
            </a:r>
          </a:p>
          <a:p>
            <a:r>
              <a:rPr lang="en-US" sz="1800" i="1" dirty="0"/>
              <a:t>One minute in cluster</a:t>
            </a:r>
          </a:p>
          <a:p>
            <a:endParaRPr lang="en-US" dirty="0"/>
          </a:p>
        </p:txBody>
      </p:sp>
    </p:spTree>
    <p:extLst>
      <p:ext uri="{BB962C8B-B14F-4D97-AF65-F5344CB8AC3E}">
        <p14:creationId xmlns:p14="http://schemas.microsoft.com/office/powerpoint/2010/main" val="20390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a:t>
            </a:r>
            <a:endParaRPr lang="en-US" dirty="0"/>
          </a:p>
        </p:txBody>
      </p:sp>
      <p:sp>
        <p:nvSpPr>
          <p:cNvPr id="3" name="Content Placeholder 2"/>
          <p:cNvSpPr>
            <a:spLocks noGrp="1"/>
          </p:cNvSpPr>
          <p:nvPr>
            <p:ph idx="1"/>
          </p:nvPr>
        </p:nvSpPr>
        <p:spPr/>
        <p:txBody>
          <a:bodyPr/>
          <a:lstStyle/>
          <a:p>
            <a:r>
              <a:rPr lang="en-US" dirty="0" smtClean="0"/>
              <a:t>Naïve </a:t>
            </a:r>
            <a:r>
              <a:rPr lang="en-US" dirty="0"/>
              <a:t>B</a:t>
            </a:r>
            <a:r>
              <a:rPr lang="en-US" dirty="0" smtClean="0"/>
              <a:t>ayes: </a:t>
            </a:r>
            <a:endParaRPr lang="en-US" dirty="0"/>
          </a:p>
          <a:p>
            <a:r>
              <a:rPr lang="en-US" sz="1800" i="1" dirty="0"/>
              <a:t>Three classes: 79.5%</a:t>
            </a:r>
          </a:p>
          <a:p>
            <a:r>
              <a:rPr lang="en-US" sz="1800" i="1" dirty="0"/>
              <a:t>Twelve Classes: 38.1%</a:t>
            </a:r>
          </a:p>
        </p:txBody>
      </p:sp>
      <p:pic>
        <p:nvPicPr>
          <p:cNvPr id="6" name="Picture 5" descr="NB_3c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17" y="768527"/>
            <a:ext cx="9425075" cy="1486993"/>
          </a:xfrm>
          <a:prstGeom prst="rect">
            <a:avLst/>
          </a:prstGeom>
        </p:spPr>
      </p:pic>
      <p:pic>
        <p:nvPicPr>
          <p:cNvPr id="7" name="Picture 6" descr="NB_12c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731" y="3194815"/>
            <a:ext cx="8968389" cy="1511873"/>
          </a:xfrm>
          <a:prstGeom prst="rect">
            <a:avLst/>
          </a:prstGeom>
        </p:spPr>
      </p:pic>
    </p:spTree>
    <p:extLst>
      <p:ext uri="{BB962C8B-B14F-4D97-AF65-F5344CB8AC3E}">
        <p14:creationId xmlns:p14="http://schemas.microsoft.com/office/powerpoint/2010/main" val="13877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a:t>
            </a:r>
            <a:endParaRPr lang="en-US" dirty="0"/>
          </a:p>
        </p:txBody>
      </p:sp>
      <p:sp>
        <p:nvSpPr>
          <p:cNvPr id="3" name="Content Placeholder 2"/>
          <p:cNvSpPr>
            <a:spLocks noGrp="1"/>
          </p:cNvSpPr>
          <p:nvPr>
            <p:ph idx="1"/>
          </p:nvPr>
        </p:nvSpPr>
        <p:spPr/>
        <p:txBody>
          <a:bodyPr/>
          <a:lstStyle/>
          <a:p>
            <a:r>
              <a:rPr lang="en-US" dirty="0"/>
              <a:t>Neural Network:</a:t>
            </a:r>
          </a:p>
          <a:p>
            <a:r>
              <a:rPr lang="en-US" i="1" dirty="0"/>
              <a:t>86% for twelve classes!</a:t>
            </a:r>
          </a:p>
          <a:p>
            <a:pPr marL="45720" indent="0">
              <a:buNone/>
            </a:pPr>
            <a:endParaRPr lang="en-US" dirty="0"/>
          </a:p>
        </p:txBody>
      </p:sp>
      <p:pic>
        <p:nvPicPr>
          <p:cNvPr id="4" name="Picture 3" descr="N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23924"/>
            <a:ext cx="10568863" cy="5718502"/>
          </a:xfrm>
          <a:prstGeom prst="rect">
            <a:avLst/>
          </a:prstGeom>
        </p:spPr>
      </p:pic>
    </p:spTree>
    <p:extLst>
      <p:ext uri="{BB962C8B-B14F-4D97-AF65-F5344CB8AC3E}">
        <p14:creationId xmlns:p14="http://schemas.microsoft.com/office/powerpoint/2010/main" val="7996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4400" y="1544715"/>
            <a:ext cx="7315200" cy="1154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smtClean="0"/>
              <a:t>Avoiding Overfitting</a:t>
            </a:r>
            <a:endParaRPr lang="en-US" dirty="0"/>
          </a:p>
        </p:txBody>
      </p:sp>
      <p:sp>
        <p:nvSpPr>
          <p:cNvPr id="5" name="Content Placeholder 2"/>
          <p:cNvSpPr txBox="1">
            <a:spLocks/>
          </p:cNvSpPr>
          <p:nvPr/>
        </p:nvSpPr>
        <p:spPr>
          <a:xfrm>
            <a:off x="914400" y="2769833"/>
            <a:ext cx="10096500" cy="3539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Scikit</a:t>
            </a:r>
            <a:r>
              <a:rPr lang="en-US" dirty="0" smtClean="0"/>
              <a:t>-learn package has some inner mechanism to avoid overfitting</a:t>
            </a:r>
          </a:p>
          <a:p>
            <a:r>
              <a:rPr lang="en-US" dirty="0" smtClean="0"/>
              <a:t>Compare result of Spark multilayer perceptron classifier and </a:t>
            </a:r>
            <a:r>
              <a:rPr lang="en-US" dirty="0" err="1" smtClean="0"/>
              <a:t>Scikit</a:t>
            </a:r>
            <a:r>
              <a:rPr lang="en-US" dirty="0" smtClean="0"/>
              <a:t>-learn package</a:t>
            </a:r>
            <a:endParaRPr lang="en-US" dirty="0"/>
          </a:p>
        </p:txBody>
      </p:sp>
    </p:spTree>
    <p:extLst>
      <p:ext uri="{BB962C8B-B14F-4D97-AF65-F5344CB8AC3E}">
        <p14:creationId xmlns:p14="http://schemas.microsoft.com/office/powerpoint/2010/main" val="3801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smtClean="0"/>
              <a:t>Questions?</a:t>
            </a:r>
            <a:endParaRPr lang="en-US" sz="5400" dirty="0"/>
          </a:p>
        </p:txBody>
      </p:sp>
    </p:spTree>
    <p:extLst>
      <p:ext uri="{BB962C8B-B14F-4D97-AF65-F5344CB8AC3E}">
        <p14:creationId xmlns:p14="http://schemas.microsoft.com/office/powerpoint/2010/main" val="3949620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288925"/>
            <a:ext cx="10515600" cy="1325563"/>
          </a:xfrm>
        </p:spPr>
        <p:txBody>
          <a:bodyPr>
            <a:normAutofit/>
          </a:bodyPr>
          <a:lstStyle/>
          <a:p>
            <a:r>
              <a:rPr lang="en-US" sz="4000" dirty="0"/>
              <a:t>Big Data </a:t>
            </a:r>
            <a:r>
              <a:rPr lang="en-US" sz="4000" dirty="0" smtClean="0"/>
              <a:t>strategy</a:t>
            </a:r>
            <a:endParaRPr lang="en-US" sz="4000"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0664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6000" dirty="0" smtClean="0"/>
              <a:t>Thank you!</a:t>
            </a:r>
            <a:endParaRPr lang="en-US" sz="6000" dirty="0"/>
          </a:p>
        </p:txBody>
      </p:sp>
    </p:spTree>
    <p:extLst>
      <p:ext uri="{BB962C8B-B14F-4D97-AF65-F5344CB8AC3E}">
        <p14:creationId xmlns:p14="http://schemas.microsoft.com/office/powerpoint/2010/main" val="406954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314325"/>
            <a:ext cx="10515600" cy="1325563"/>
          </a:xfrm>
        </p:spPr>
        <p:txBody>
          <a:bodyPr>
            <a:normAutofit/>
          </a:bodyPr>
          <a:lstStyle/>
          <a:p>
            <a:r>
              <a:rPr lang="en-US" dirty="0"/>
              <a:t>D</a:t>
            </a:r>
            <a:r>
              <a:rPr lang="en-US" dirty="0" smtClean="0"/>
              <a:t>ata flow</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5518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651125"/>
            <a:ext cx="10515600" cy="1325563"/>
          </a:xfrm>
        </p:spPr>
        <p:txBody>
          <a:bodyPr/>
          <a:lstStyle/>
          <a:p>
            <a:pPr algn="ctr"/>
            <a:r>
              <a:rPr lang="en-US" dirty="0" smtClean="0"/>
              <a:t>Original Data Set Analysis</a:t>
            </a:r>
            <a:endParaRPr lang="en-US" dirty="0"/>
          </a:p>
        </p:txBody>
      </p:sp>
    </p:spTree>
    <p:extLst>
      <p:ext uri="{BB962C8B-B14F-4D97-AF65-F5344CB8AC3E}">
        <p14:creationId xmlns:p14="http://schemas.microsoft.com/office/powerpoint/2010/main" val="593156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390525"/>
            <a:ext cx="10515600" cy="1325563"/>
          </a:xfrm>
        </p:spPr>
        <p:txBody>
          <a:bodyPr>
            <a:normAutofit/>
          </a:bodyPr>
          <a:lstStyle/>
          <a:p>
            <a:r>
              <a:rPr lang="en-US" sz="4000" dirty="0" smtClean="0"/>
              <a:t>Objective</a:t>
            </a:r>
            <a:endParaRPr lang="en-US" sz="4000" dirty="0"/>
          </a:p>
        </p:txBody>
      </p:sp>
      <p:sp>
        <p:nvSpPr>
          <p:cNvPr id="3" name="Content Placeholder 2"/>
          <p:cNvSpPr>
            <a:spLocks noGrp="1"/>
          </p:cNvSpPr>
          <p:nvPr>
            <p:ph idx="1"/>
          </p:nvPr>
        </p:nvSpPr>
        <p:spPr>
          <a:xfrm>
            <a:off x="610800" y="1716088"/>
            <a:ext cx="10233800" cy="4351338"/>
          </a:xfrm>
        </p:spPr>
        <p:txBody>
          <a:bodyPr/>
          <a:lstStyle/>
          <a:p>
            <a:r>
              <a:rPr lang="en-US" dirty="0"/>
              <a:t>In this part we were focusing on the original data set, trying to retrieve the insight of the </a:t>
            </a:r>
            <a:r>
              <a:rPr lang="en-US" dirty="0" smtClean="0"/>
              <a:t>data. </a:t>
            </a:r>
            <a:r>
              <a:rPr lang="en-US" dirty="0"/>
              <a:t>What information can we obtain from the data set </a:t>
            </a:r>
          </a:p>
        </p:txBody>
      </p:sp>
    </p:spTree>
    <p:extLst>
      <p:ext uri="{BB962C8B-B14F-4D97-AF65-F5344CB8AC3E}">
        <p14:creationId xmlns:p14="http://schemas.microsoft.com/office/powerpoint/2010/main" val="874492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a:xfrm>
            <a:off x="979100" y="1690688"/>
            <a:ext cx="10233800" cy="4351338"/>
          </a:xfrm>
        </p:spPr>
        <p:txBody>
          <a:bodyPr/>
          <a:lstStyle/>
          <a:p>
            <a:r>
              <a:rPr lang="en-US" dirty="0" smtClean="0"/>
              <a:t>1. Apache Pig</a:t>
            </a:r>
          </a:p>
          <a:p>
            <a:r>
              <a:rPr lang="en-US" dirty="0" smtClean="0"/>
              <a:t>2. Hadoop MapReduce</a:t>
            </a:r>
          </a:p>
          <a:p>
            <a:r>
              <a:rPr lang="en-US" dirty="0" smtClean="0"/>
              <a:t>3.Tableau</a:t>
            </a:r>
          </a:p>
          <a:p>
            <a:endParaRPr lang="en-US" dirty="0"/>
          </a:p>
        </p:txBody>
      </p:sp>
    </p:spTree>
    <p:extLst>
      <p:ext uri="{BB962C8B-B14F-4D97-AF65-F5344CB8AC3E}">
        <p14:creationId xmlns:p14="http://schemas.microsoft.com/office/powerpoint/2010/main" val="99375700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62</TotalTime>
  <Words>1087</Words>
  <Application>Microsoft Macintosh PowerPoint</Application>
  <PresentationFormat>Widescreen</PresentationFormat>
  <Paragraphs>311</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Corbel</vt:lpstr>
      <vt:lpstr>DengXian</vt:lpstr>
      <vt:lpstr>Times New Roman</vt:lpstr>
      <vt:lpstr>华文楷体</vt:lpstr>
      <vt:lpstr>宋体</vt:lpstr>
      <vt:lpstr>Arial</vt:lpstr>
      <vt:lpstr>Depth</vt:lpstr>
      <vt:lpstr>TWITTER  US  AIRLINE  SENTIMENT</vt:lpstr>
      <vt:lpstr>Summary of Problem</vt:lpstr>
      <vt:lpstr>Description of input data</vt:lpstr>
      <vt:lpstr>Algorithm and pseudocode </vt:lpstr>
      <vt:lpstr>Big Data strategy</vt:lpstr>
      <vt:lpstr>Data flow</vt:lpstr>
      <vt:lpstr>Original Data Set Analysis</vt:lpstr>
      <vt:lpstr>Objective</vt:lpstr>
      <vt:lpstr>Techniques</vt:lpstr>
      <vt:lpstr>PowerPoint Presentation</vt:lpstr>
      <vt:lpstr>PowerPoint Presentation</vt:lpstr>
      <vt:lpstr>Sample Code</vt:lpstr>
      <vt:lpstr>overall sentiment analysis</vt:lpstr>
      <vt:lpstr>Percentage of tweets per airline</vt:lpstr>
      <vt:lpstr>negative, neutral positive sentiment tweets per airline</vt:lpstr>
      <vt:lpstr>negative, neutral positive sentiment tweets per airline 2 </vt:lpstr>
      <vt:lpstr>Negative sentiment</vt:lpstr>
      <vt:lpstr> Location Visualization</vt:lpstr>
      <vt:lpstr>PowerPoint Presentation</vt:lpstr>
      <vt:lpstr>Input  Data</vt:lpstr>
      <vt:lpstr>Output in tables</vt:lpstr>
      <vt:lpstr>Positive</vt:lpstr>
      <vt:lpstr>Algorithm and approaches </vt:lpstr>
      <vt:lpstr>Machine Learning</vt:lpstr>
      <vt:lpstr>Data preprocess</vt:lpstr>
      <vt:lpstr>Bag of Words</vt:lpstr>
      <vt:lpstr>Word bag matrix</vt:lpstr>
      <vt:lpstr>Machine Learning part 1</vt:lpstr>
      <vt:lpstr>Technique: </vt:lpstr>
      <vt:lpstr>Training/Testing data</vt:lpstr>
      <vt:lpstr>Logistic regression </vt:lpstr>
      <vt:lpstr>Accuracy of Logistic regression </vt:lpstr>
      <vt:lpstr>Decision trees: </vt:lpstr>
      <vt:lpstr>Accuracy of Decision tree</vt:lpstr>
      <vt:lpstr>Random forests </vt:lpstr>
      <vt:lpstr>Accuracy of Random forest</vt:lpstr>
      <vt:lpstr>Naïve Bayes: </vt:lpstr>
      <vt:lpstr>Accuracy of Naïve Bayes</vt:lpstr>
      <vt:lpstr>Conclusion</vt:lpstr>
      <vt:lpstr>PowerPoint Presentation</vt:lpstr>
      <vt:lpstr>Part 2</vt:lpstr>
      <vt:lpstr>What did I do?</vt:lpstr>
      <vt:lpstr>Training/Testing data</vt:lpstr>
      <vt:lpstr>Model</vt:lpstr>
      <vt:lpstr>Runtime</vt:lpstr>
      <vt:lpstr>Accuracy</vt:lpstr>
      <vt:lpstr>Accuracy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US  AIRLINE  SENTIMENT</dc:title>
  <dc:creator>Hu, Mengheng</dc:creator>
  <cp:lastModifiedBy>Xu, Dexiang</cp:lastModifiedBy>
  <cp:revision>13</cp:revision>
  <dcterms:created xsi:type="dcterms:W3CDTF">2016-04-28T19:11:46Z</dcterms:created>
  <dcterms:modified xsi:type="dcterms:W3CDTF">2016-04-28T21:41:31Z</dcterms:modified>
</cp:coreProperties>
</file>